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2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8" r:id="rId3"/>
    <p:sldId id="303" r:id="rId4"/>
    <p:sldId id="304" r:id="rId5"/>
    <p:sldId id="261" r:id="rId6"/>
    <p:sldId id="301" r:id="rId7"/>
    <p:sldId id="263" r:id="rId8"/>
    <p:sldId id="310" r:id="rId9"/>
    <p:sldId id="264" r:id="rId10"/>
    <p:sldId id="265" r:id="rId11"/>
    <p:sldId id="300" r:id="rId12"/>
    <p:sldId id="305" r:id="rId13"/>
    <p:sldId id="284" r:id="rId14"/>
    <p:sldId id="345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49" r:id="rId25"/>
    <p:sldId id="319" r:id="rId26"/>
    <p:sldId id="322" r:id="rId27"/>
    <p:sldId id="347" r:id="rId28"/>
    <p:sldId id="348" r:id="rId29"/>
    <p:sldId id="353" r:id="rId30"/>
    <p:sldId id="291" r:id="rId31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0221" autoAdjust="0"/>
    <p:restoredTop sz="92561" autoAdjust="0"/>
  </p:normalViewPr>
  <p:slideViewPr>
    <p:cSldViewPr>
      <p:cViewPr>
        <p:scale>
          <a:sx n="70" d="100"/>
          <a:sy n="70" d="100"/>
        </p:scale>
        <p:origin x="-160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06" y="-108"/>
      </p:cViewPr>
      <p:guideLst>
        <p:guide orient="horz" pos="3108"/>
        <p:guide pos="212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Prepared%20DL%20Case\102\Gobindaganj\Md.%20Aminul%20Islam%20Sordar%20%20%20A\Final%20calculation%20of%20NU%20projec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8416561526416861"/>
          <c:y val="0.32459807179059941"/>
          <c:w val="0.59101492262687771"/>
          <c:h val="0.49302389646001998"/>
        </c:manualLayout>
      </c:layout>
      <c:pie3DChart>
        <c:varyColors val="1"/>
        <c:ser>
          <c:idx val="0"/>
          <c:order val="0"/>
          <c:dPt>
            <c:idx val="0"/>
            <c:explosion val="7"/>
          </c:dPt>
          <c:dLbls>
            <c:dLbl>
              <c:idx val="0"/>
              <c:layout>
                <c:manualLayout>
                  <c:x val="7.494955899161898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Entrepreneur's Contribution 84%</a:t>
                    </a:r>
                  </a:p>
                </c:rich>
              </c:tx>
              <c:showPercent val="1"/>
            </c:dLbl>
            <c:dLbl>
              <c:idx val="1"/>
              <c:layout>
                <c:manualLayout>
                  <c:x val="-0.11353459412113429"/>
                  <c:y val="-1.666655341031245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GTT's Investment 16%</a:t>
                    </a:r>
                  </a:p>
                </c:rich>
              </c:tx>
              <c:showPercent val="1"/>
            </c:dLbl>
            <c:showPercent val="1"/>
          </c:dLbls>
          <c:cat>
            <c:strRef>
              <c:f>NU!$A$17:$A$20</c:f>
              <c:strCache>
                <c:ptCount val="3"/>
                <c:pt idx="0">
                  <c:v>Entrepreneur's Contribution BDT 797,000</c:v>
                </c:pt>
                <c:pt idx="1">
                  <c:v>GTT's Investment  BDT 150,000</c:v>
                </c:pt>
                <c:pt idx="2">
                  <c:v>Total Capital  BDT 947,000</c:v>
                </c:pt>
              </c:strCache>
            </c:strRef>
          </c:cat>
          <c:val>
            <c:numRef>
              <c:f>NU!$B$17:$B$19</c:f>
              <c:numCache>
                <c:formatCode>_(* #,##0_);_(* \(#,##0\);_(* "-"??_);_(@_)</c:formatCode>
                <c:ptCount val="2"/>
                <c:pt idx="0">
                  <c:v>797000</c:v>
                </c:pt>
                <c:pt idx="1">
                  <c:v>150000</c:v>
                </c:pt>
              </c:numCache>
            </c:numRef>
          </c:val>
        </c:ser>
        <c:ser>
          <c:idx val="1"/>
          <c:order val="1"/>
          <c:explosion val="25"/>
          <c:dLbls>
            <c:showPercent val="1"/>
          </c:dLbls>
          <c:cat>
            <c:strRef>
              <c:f>NU!$A$17:$A$20</c:f>
              <c:strCache>
                <c:ptCount val="3"/>
                <c:pt idx="0">
                  <c:v>Entrepreneur's Contribution BDT 797,000</c:v>
                </c:pt>
                <c:pt idx="1">
                  <c:v>GTT's Investment  BDT 150,000</c:v>
                </c:pt>
                <c:pt idx="2">
                  <c:v>Total Capital  BDT 947,000</c:v>
                </c:pt>
              </c:strCache>
            </c:strRef>
          </c:cat>
          <c:val>
            <c:numRef>
              <c:f>NU!$C$17:$C$20</c:f>
              <c:numCache>
                <c:formatCode>0%</c:formatCode>
                <c:ptCount val="3"/>
                <c:pt idx="0">
                  <c:v>0.84160506863780393</c:v>
                </c:pt>
                <c:pt idx="1">
                  <c:v>0.15839493136219657</c:v>
                </c:pt>
                <c:pt idx="2">
                  <c:v>1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>
        <c:manualLayout>
          <c:xMode val="edge"/>
          <c:yMode val="edge"/>
          <c:x val="5.4577857315588951E-2"/>
          <c:y val="2.4670485757916489E-2"/>
          <c:w val="0.93760563270712338"/>
          <c:h val="0.13612414879210641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</c:chart>
  <c:txPr>
    <a:bodyPr/>
    <a:lstStyle/>
    <a:p>
      <a:pPr>
        <a:defRPr sz="1400"/>
      </a:pPr>
      <a:endParaRPr lang="en-US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0.21864</cdr:x>
      <cdr:y>0.34646</cdr:y>
    </cdr:from>
    <cdr:to>
      <cdr:x>0.32839</cdr:x>
      <cdr:y>0.39571</cdr:y>
    </cdr:to>
    <cdr:sp macro="" textlink="">
      <cdr:nvSpPr>
        <cdr:cNvPr id="8" name="Straight Arrow Connector 7"/>
        <cdr:cNvSpPr/>
      </cdr:nvSpPr>
      <cdr:spPr>
        <a:xfrm xmlns:a="http://schemas.openxmlformats.org/drawingml/2006/main" rot="16200000" flipV="1">
          <a:off x="1398082" y="1343654"/>
          <a:ext cx="218471" cy="60486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ysClr val="windowText" lastClr="00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0.70092</cdr:x>
      <cdr:y>0.70071</cdr:y>
    </cdr:from>
    <cdr:to>
      <cdr:x>0.78765</cdr:x>
      <cdr:y>0.74847</cdr:y>
    </cdr:to>
    <cdr:sp macro="" textlink="">
      <cdr:nvSpPr>
        <cdr:cNvPr id="10" name="Straight Arrow Connector 9"/>
        <cdr:cNvSpPr/>
      </cdr:nvSpPr>
      <cdr:spPr>
        <a:xfrm xmlns:a="http://schemas.openxmlformats.org/drawingml/2006/main" rot="16200000" flipH="1">
          <a:off x="3995753" y="2975217"/>
          <a:ext cx="211841" cy="478011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ysClr val="windowText" lastClr="00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18831" cy="49331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8" y="4"/>
            <a:ext cx="2918831" cy="49331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711DBCF-41FE-4BEB-ADD0-C83C4BBF800D}" type="datetimeFigureOut">
              <a:rPr lang="en-US" smtClean="0"/>
              <a:pPr/>
              <a:t>9/25/2016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9371290"/>
            <a:ext cx="2918831" cy="49331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8" y="9371290"/>
            <a:ext cx="2918831" cy="49331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D586C29-E9AC-426F-81B7-2FBACEAAF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18831" cy="49331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8" y="4"/>
            <a:ext cx="2918831" cy="49331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3460225-E1BF-405C-AD20-B4527446C85E}" type="datetimeFigureOut">
              <a:rPr lang="en-US" smtClean="0"/>
              <a:pPr/>
              <a:t>9/25/2016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2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9371290"/>
            <a:ext cx="2918831" cy="49331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8" y="9371290"/>
            <a:ext cx="2918831" cy="49331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5BD04D1-64FA-4A01-A8A7-28C44925EC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4D1-64FA-4A01-A8A7-28C44925ECEC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4D1-64FA-4A01-A8A7-28C44925ECEC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4D1-64FA-4A01-A8A7-28C44925ECEC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9/25/2016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9/25/2016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9/25/2016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9/25/2016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9/25/2016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9/25/2016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6D365-0F4C-40F0-B4FD-719E4C48398D}" type="datetimeFigureOut">
              <a:rPr lang="en-US" smtClean="0"/>
              <a:pPr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19400" y="76200"/>
            <a:ext cx="6172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lvl="0" eaLnBrk="0" fontAlgn="base" hangingPunct="0">
              <a:spcBef>
                <a:spcPct val="0"/>
              </a:spcBef>
            </a:pPr>
            <a:r>
              <a:rPr kumimoji="0" lang="en-US" sz="1400" b="1" i="1" u="none" strike="noStrike" kern="1200" cap="none" spc="300" normalizeH="0" baseline="0" noProof="0" dirty="0" smtClean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Proposed NU Business Name </a:t>
            </a:r>
            <a:r>
              <a:rPr kumimoji="0" lang="en-US" sz="1400" b="1" i="1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  <a:r>
              <a:rPr kumimoji="0" lang="en-US" b="1" i="1" u="none" strike="noStrike" kern="1200" cap="none" spc="30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1" u="none" strike="noStrike" kern="1200" cap="none" spc="30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 </a:t>
            </a:r>
            <a:r>
              <a:rPr kumimoji="0" lang="en-US" sz="1600" b="1" i="1" u="none" strike="noStrike" kern="1200" cap="none" spc="30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</a:t>
            </a:r>
            <a:r>
              <a:rPr kumimoji="0" lang="en-US" sz="1600" b="1" i="1" u="none" strike="noStrike" kern="1200" cap="none" spc="30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Fashion</a:t>
            </a:r>
            <a:endParaRPr lang="en-US" sz="1600" b="1" i="1" spc="300" noProof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</a:pPr>
            <a:endParaRPr lang="en-US" sz="6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</a:pPr>
            <a:r>
              <a:rPr lang="en-US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Business Category: Clothing</a:t>
            </a:r>
            <a:endParaRPr kumimoji="0" lang="en-US" sz="1600" b="1" i="1" u="none" strike="noStrike" kern="1200" cap="none" spc="30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430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_GTT-Server_ai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76200"/>
            <a:ext cx="2514600" cy="76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</a:pPr>
            <a:r>
              <a:rPr lang="en-US" sz="1600" i="1" spc="3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Business Proposal Identified by: </a:t>
            </a:r>
            <a:r>
              <a:rPr lang="en-US" sz="1400" i="1" spc="300" dirty="0" err="1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Md.Jamshed</a:t>
            </a:r>
            <a:r>
              <a:rPr lang="en-US" sz="1400" i="1" spc="3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 Ali </a:t>
            </a:r>
            <a:r>
              <a:rPr lang="en-US" sz="1400" i="1" spc="300" dirty="0" err="1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Sarker</a:t>
            </a:r>
            <a:r>
              <a:rPr lang="en-US" sz="1400" i="1" spc="3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, Assistant Officer Gobindaganj Unit, Gaibandha. </a:t>
            </a:r>
            <a:endParaRPr lang="en-US" sz="1600" i="1" spc="300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</a:pPr>
            <a:r>
              <a:rPr lang="en-US" sz="1600" i="1" spc="3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Business Proposal Prepared by</a:t>
            </a:r>
            <a:r>
              <a:rPr lang="en-US" sz="1600" b="1" i="1" spc="3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1600" b="1" spc="300" dirty="0" smtClean="0">
                <a:solidFill>
                  <a:schemeClr val="dk1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Mohammed Anwar </a:t>
            </a:r>
            <a:r>
              <a:rPr lang="en-US" sz="1600" b="1" spc="300" dirty="0" err="1" smtClean="0">
                <a:solidFill>
                  <a:schemeClr val="dk1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Hossain</a:t>
            </a:r>
            <a:endParaRPr lang="en-US" sz="1600" b="1" i="1" spc="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GTT\Desktop\Md. Aminul Islam Sordar\20160920_1159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4495800" cy="4953000"/>
          </a:xfrm>
          <a:prstGeom prst="rect">
            <a:avLst/>
          </a:prstGeom>
          <a:noFill/>
        </p:spPr>
      </p:pic>
      <p:pic>
        <p:nvPicPr>
          <p:cNvPr id="1026" name="Picture 2" descr="D:\Prepared DL Case\102\Gobindaganj\Md. Aminul Islam Sordar   A\20160920_1157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4648200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85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b="1" i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Cash</a:t>
            </a:r>
            <a:r>
              <a:rPr lang="en-US" sz="2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600" b="1" i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flow projection on  business plan  </a:t>
            </a:r>
            <a:br>
              <a:rPr lang="en-US" sz="2600" b="1" i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2600" b="1" i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(Rec. &amp; Pay.)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599" y="1219203"/>
          <a:ext cx="8610601" cy="5368068"/>
        </p:xfrm>
        <a:graphic>
          <a:graphicData uri="http://schemas.openxmlformats.org/drawingml/2006/table">
            <a:tbl>
              <a:tblPr/>
              <a:tblGrid>
                <a:gridCol w="616116"/>
                <a:gridCol w="4162542"/>
                <a:gridCol w="1202178"/>
                <a:gridCol w="1427587"/>
                <a:gridCol w="1202178"/>
              </a:tblGrid>
              <a:tr h="3467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 #</a:t>
                      </a:r>
                    </a:p>
                  </a:txBody>
                  <a:tcPr marL="7979" marR="7979" marT="7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Particulars</a:t>
                      </a:r>
                    </a:p>
                  </a:txBody>
                  <a:tcPr marL="7979" marR="7979" marT="7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Year  1 (BDT)</a:t>
                      </a:r>
                    </a:p>
                  </a:txBody>
                  <a:tcPr marL="7979" marR="7979" marT="7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Year  2 (BDT)</a:t>
                      </a:r>
                    </a:p>
                  </a:txBody>
                  <a:tcPr marL="7979" marR="7979" marT="7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Year  3 (BDT)</a:t>
                      </a:r>
                    </a:p>
                  </a:txBody>
                  <a:tcPr marL="7979" marR="7979" marT="7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82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Cash Inflow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Investment Infusion by Investor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150,000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         -  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    -  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6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Net Profit (ownership tr. Fee added back)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198,640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232,240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61,373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6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Depreciation Expenses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72,560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 72,560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18,140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6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Opening Balance of Cash Surplus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20,000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223,700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438,500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6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Cash Inflow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441,200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528,500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518,013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Cash Outflow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Product Purchase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150,000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         -  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    -  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6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Investment Payback including Ownership Transfer Fee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67,500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 90,000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22,500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6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Cash Outflow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217,500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 90,000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22,500 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6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</a:t>
                      </a:r>
                    </a:p>
                  </a:txBody>
                  <a:tcPr marL="7979" marR="7979" marT="7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Cash Surplus</a:t>
                      </a:r>
                    </a:p>
                  </a:txBody>
                  <a:tcPr marL="7979" marR="7979" marT="7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223,700 </a:t>
                      </a:r>
                    </a:p>
                  </a:txBody>
                  <a:tcPr marL="7979" marR="7979" marT="7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438,500 </a:t>
                      </a:r>
                    </a:p>
                  </a:txBody>
                  <a:tcPr marL="7979" marR="7979" marT="7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495,513 </a:t>
                      </a:r>
                    </a:p>
                  </a:txBody>
                  <a:tcPr marL="7979" marR="7979" marT="7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685800"/>
          </a:xfrm>
        </p:spPr>
        <p:txBody>
          <a:bodyPr>
            <a:normAutofit fontScale="90000"/>
          </a:bodyPr>
          <a:lstStyle/>
          <a:p>
            <a:r>
              <a:rPr lang="en-US" sz="3100" b="1" i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SWOT</a:t>
            </a:r>
            <a:r>
              <a:rPr lang="en-US" b="1" dirty="0" smtClean="0">
                <a:latin typeface="Garamond" pitchFamily="18" charset="0"/>
              </a:rPr>
              <a:t> </a:t>
            </a:r>
            <a:r>
              <a:rPr lang="en-US" sz="3100" b="1" i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Analysis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762000"/>
          <a:ext cx="86868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600"/>
                <a:gridCol w="3124200"/>
              </a:tblGrid>
              <a:tr h="3198674">
                <a:tc>
                  <a:txBody>
                    <a:bodyPr/>
                    <a:lstStyle/>
                    <a:p>
                      <a:endParaRPr lang="en-US" sz="1600" dirty="0" smtClean="0">
                        <a:solidFill>
                          <a:schemeClr val="tx1"/>
                        </a:solidFill>
                        <a:latin typeface="Garamond" pitchFamily="18" charset="0"/>
                      </a:endParaRP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Garamond" pitchFamily="18" charset="0"/>
                        </a:rPr>
                        <a:t>STRENGTH</a:t>
                      </a:r>
                    </a:p>
                    <a:p>
                      <a:endParaRPr lang="en-US" sz="1400" dirty="0" smtClean="0">
                        <a:solidFill>
                          <a:schemeClr val="tx1"/>
                        </a:solidFill>
                        <a:latin typeface="Garamond" pitchFamily="18" charset="0"/>
                      </a:endParaRP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Present employment: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Self: 06   Family: 01 (Wife)                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Others (beyond family): 06 (Working basis- Female -5 &amp; Male– 1)</a:t>
                      </a:r>
                      <a:endParaRPr lang="en-US" sz="1600" b="0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Future employment: 03</a:t>
                      </a: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Trade License in his own name;</a:t>
                      </a: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Maintain books of record;</a:t>
                      </a: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 has on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hand training;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Experience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: 16 yrs.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600" b="1" kern="1200" dirty="0" smtClean="0">
                        <a:solidFill>
                          <a:schemeClr val="tx1"/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WEAKNESS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en-US" sz="16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Can not supply goods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and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services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as per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demand;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en-US" sz="1600" b="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639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600" b="1" kern="1200" dirty="0" smtClean="0">
                        <a:solidFill>
                          <a:schemeClr val="tx1"/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OPPORTUNITIES</a:t>
                      </a:r>
                      <a:endParaRPr lang="en-US" sz="1600" b="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Char char="q"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Location</a:t>
                      </a: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of Shop;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Char char="q"/>
                      </a:pP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Have some fixed customers.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Char char="q"/>
                      </a:pP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Increasing Demand;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Char char="q"/>
                      </a:pP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The Capital of the entrepreneur will be BDT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3,80,877 after 2 years 7 Months excluding payback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of investor’s money.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600" b="1" kern="1200" dirty="0" smtClean="0">
                        <a:solidFill>
                          <a:schemeClr val="tx1"/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THREATS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Increase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of local competitors;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Seasonal problem 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tx1"/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2133600"/>
            <a:ext cx="8229600" cy="338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en-US" sz="2400" dirty="0" smtClean="0"/>
              <a:t>Presented at </a:t>
            </a:r>
            <a:r>
              <a:rPr lang="en-US" sz="2400" dirty="0" smtClean="0"/>
              <a:t>355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  <a:r>
              <a:rPr lang="en-US" sz="2400" dirty="0" smtClean="0"/>
              <a:t>as </a:t>
            </a:r>
            <a:r>
              <a:rPr lang="en-US" sz="2400" dirty="0" err="1" smtClean="0"/>
              <a:t>Yunus</a:t>
            </a:r>
            <a:r>
              <a:rPr lang="en-US" sz="2400" dirty="0" smtClean="0"/>
              <a:t> Centre and 102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In-house Executive Social Business Design Lab </a:t>
            </a:r>
          </a:p>
          <a:p>
            <a:pPr algn="ctr">
              <a:buNone/>
            </a:pPr>
            <a:r>
              <a:rPr lang="en-US" sz="2400" dirty="0" smtClean="0"/>
              <a:t>(GTT) on September 26, 2016 at </a:t>
            </a:r>
            <a:r>
              <a:rPr lang="en-US" sz="2400" dirty="0" err="1" smtClean="0"/>
              <a:t>Grameen</a:t>
            </a:r>
            <a:r>
              <a:rPr lang="en-US" sz="2400" dirty="0" smtClean="0"/>
              <a:t> Telecom Trust Premises</a:t>
            </a:r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b="1" i="1" dirty="0" smtClean="0"/>
              <a:t>Thank you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58918"/>
            <a:ext cx="9144000" cy="6916919"/>
          </a:xfrm>
          <a:solidFill>
            <a:srgbClr val="92D050"/>
          </a:solidFill>
        </p:spPr>
        <p:txBody>
          <a:bodyPr lIns="68371" tIns="34185" rIns="68371" bIns="34185" anchor="ctr">
            <a:normAutofit/>
          </a:bodyPr>
          <a:lstStyle/>
          <a:p>
            <a:pPr algn="ctr"/>
            <a:r>
              <a:rPr lang="en-US" sz="8800" dirty="0" smtClean="0">
                <a:solidFill>
                  <a:schemeClr val="tx1"/>
                </a:solidFill>
              </a:rPr>
              <a:t>Pictures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GTT\Desktop\Md. Aminul Islam Sordar\20160920_1158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GTT\Desktop\Md. Aminul Islam Sordar\20160920_1157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GTT\Desktop\Md. Aminul Islam Sordar\20160920_1157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GTT\Desktop\Md. Aminul Islam Sordar\20160920_1158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GTT\Desktop\Md. Aminul Islam Sordar\20160920_1200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GTT\Desktop\Md. Aminul Islam Sordar\20160920_1203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25"/>
          <p:cNvGraphicFramePr>
            <a:graphicFrameLocks/>
          </p:cNvGraphicFramePr>
          <p:nvPr/>
        </p:nvGraphicFramePr>
        <p:xfrm>
          <a:off x="152400" y="457200"/>
          <a:ext cx="8915401" cy="6337841"/>
        </p:xfrm>
        <a:graphic>
          <a:graphicData uri="http://schemas.openxmlformats.org/drawingml/2006/table">
            <a:tbl>
              <a:tblPr/>
              <a:tblGrid>
                <a:gridCol w="3281386"/>
                <a:gridCol w="249054"/>
                <a:gridCol w="5384961"/>
              </a:tblGrid>
              <a:tr h="83820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Name and address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1" i="1" spc="3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  <a:reflection blurRad="12700" stA="48000" endA="300" endPos="55000" dir="5400000" sy="-9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Md.Aminul</a:t>
                      </a:r>
                      <a:r>
                        <a:rPr lang="en-US" sz="1600" b="1" i="1" spc="3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  <a:reflection blurRad="12700" stA="48000" endA="300" endPos="55000" dir="5400000" sy="-9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 Islam </a:t>
                      </a:r>
                      <a:r>
                        <a:rPr lang="en-US" sz="1600" b="1" i="1" spc="300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  <a:reflection blurRad="12700" stA="48000" endA="300" endPos="55000" dir="5400000" sy="-9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Sordar</a:t>
                      </a:r>
                      <a:endParaRPr lang="en-US" sz="1600" b="1" i="1" spc="3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  <a:reflection blurRad="12700" stA="48000" endA="300" endPos="55000" dir="5400000" sy="-90000" algn="bl" rotWithShape="0"/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Vill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Gandurbo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bari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Union: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Dorbosto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Post: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Bisubari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Upazila:Gobindaganj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District: Gaibandha.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033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 Years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033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Marital status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Married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8563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Children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01 (One) Daughter.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8563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No. of siblings: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02 (Two) Brothers.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0649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Parent’s and GB related Info: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(i) Who is GB member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(ii) Mother’s name 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(iii) Father’s name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(iv) GB member’s info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romanLcParenBoth"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romanLcParenBoth"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Further Information: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(v) Who pays GB loan installment 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(vi) Mobile lady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(vii) Grameen Education Loan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romanLcParenBoth" startAt="8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Any other loan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Mother                                  Father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Mst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Mini Begum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Late Abdul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Karim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Sordar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Branch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:Dorbosto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Gobindaganj, Gaibandha, 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Centre # 03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/mo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Loan no.: 1181/1,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Membership since  February 8, 2002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First loan: 5,000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Existing loan:Tk.30,000, Outstanding loan:13,200</a:t>
                      </a:r>
                    </a:p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Mother</a:t>
                      </a:r>
                    </a:p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</a:p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Nil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304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Brief Bio of the </a:t>
            </a:r>
            <a:r>
              <a:rPr lang="en-US" sz="2800" b="1" i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PROPOSED Nobin Udyokta</a:t>
            </a:r>
            <a:endParaRPr kumimoji="0" lang="en-US" sz="2800" b="1" i="1" u="none" kern="1200" cap="all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3048000"/>
            <a:ext cx="609600" cy="228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√</a:t>
            </a:r>
            <a:endParaRPr lang="en-US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0" y="3048000"/>
            <a:ext cx="609600" cy="228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7620000" y="2971800"/>
            <a:ext cx="30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GTT\Desktop\Md. Aminul Islam Sordar\20160920_1204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C:\Users\GTT\Desktop\Md. Aminul Islam Sordar\20160920_1206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GTT\Desktop\Md. Aminul Islam Sordar\20160920_1201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</p:spPr>
      </p:pic>
      <p:pic>
        <p:nvPicPr>
          <p:cNvPr id="47107" name="Picture 3" descr="C:\Users\GTT\Desktop\Md. Aminul Islam Sordar\20160920_1202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C:\Users\GTT\Desktop\Md. Aminul Islam Sordar\20160920_1203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</p:spPr>
      </p:pic>
      <p:pic>
        <p:nvPicPr>
          <p:cNvPr id="48131" name="Picture 3" descr="C:\Users\GTT\Desktop\Md. Aminul Islam Sordar\20160920_1200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Users\GTT\Desktop\Md. Aminul Islam Sordar\image0036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GTT\Desktop\Md. Aminul Islam Sordar\image003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</p:spPr>
      </p:pic>
      <p:pic>
        <p:nvPicPr>
          <p:cNvPr id="10242" name="Picture 2" descr="C:\Users\GTT\Desktop\Md. Aminul Islam Sordar\image003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3007" y="0"/>
            <a:ext cx="4880993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TT\Desktop\Md. Aminul Islam Sordar\image003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GTT\Desktop\Md. Aminul Islam Sordar\image0036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0000" t="20000" r="36667" b="3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GTT\Desktop\Md. Aminul Islam Sordar\20160920_1143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C:\Users\GTT\Desktop\Md. Aminul Islam Sordar\20160920_1206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49155" name="Picture 3" descr="C:\Users\GTT\Desktop\Md. Aminul Islam Sordar\20160920_1207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5"/>
          <p:cNvGraphicFramePr>
            <a:graphicFrameLocks/>
          </p:cNvGraphicFramePr>
          <p:nvPr/>
        </p:nvGraphicFramePr>
        <p:xfrm>
          <a:off x="152400" y="685802"/>
          <a:ext cx="8686800" cy="5724425"/>
        </p:xfrm>
        <a:graphic>
          <a:graphicData uri="http://schemas.openxmlformats.org/drawingml/2006/table">
            <a:tbl>
              <a:tblPr/>
              <a:tblGrid>
                <a:gridCol w="2929154"/>
                <a:gridCol w="244828"/>
                <a:gridCol w="5512818"/>
              </a:tblGrid>
              <a:tr h="39772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Education, till to date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SSC 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3037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Present Occupation (Besides own business, i.e., perusing further studies, other business etc.)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Nil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0316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Business Experiences and Training Info (years of experience, if s/he received any on- hand training, formal training, working experience as an apprentice etc.)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Last 04 (Four) years Entrepreneur is running the business successfully by his own ownership. He started the business only with Tk. 42,000 (Forty Two Thousand). </a:t>
                      </a:r>
                      <a:endParaRPr kumimoji="0" 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5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He has on hand training from R S Textile  Ltd. (12Yrs).</a:t>
                      </a:r>
                    </a:p>
                    <a:p>
                      <a:pPr marL="0" marR="0" lvl="0" indent="0" algn="just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 has repaired his own residence, expanded his running business and bearing all expenditure of his little brother’s education from the benefit of  this running business. 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38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 Own/Family Sources of Income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His mother’s income from agriculture.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38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 Own/Family Sources of Liabilities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Nil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772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NU’s Contact No.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01721903657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772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NU’s National ID No.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5612223908730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772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 Project Source/Reference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Grameen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Telecom Trust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0" y="19050"/>
            <a:ext cx="9144000" cy="43815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kern="1200" cap="all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Brief Bio of the </a:t>
            </a:r>
            <a:r>
              <a:rPr lang="en-US" sz="2400" b="1" i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PROPOSED Nobin Udyokta (cont…)</a:t>
            </a:r>
            <a:endParaRPr kumimoji="0" lang="en-US" sz="2400" b="1" i="1" u="none" kern="1200" cap="all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2590800"/>
            <a:ext cx="8305800" cy="1295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Thank You</a:t>
            </a:r>
            <a:endParaRPr lang="en-US" sz="6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600" b="1" i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brief history of </a:t>
            </a:r>
            <a:r>
              <a:rPr lang="en-US" sz="2600" b="1" i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GB loan utilization</a:t>
            </a:r>
            <a:r>
              <a:rPr lang="en-US" sz="2600" b="1" i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by Family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914400"/>
            <a:ext cx="9067800" cy="5791200"/>
          </a:xfrm>
        </p:spPr>
        <p:txBody>
          <a:bodyPr>
            <a:normAutofit/>
          </a:bodyPr>
          <a:lstStyle/>
          <a:p>
            <a:pPr algn="just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 defTabSz="1160463" eaLnBrk="0" fontAlgn="base" hangingPunct="0">
              <a:spcAft>
                <a:spcPct val="0"/>
              </a:spcAft>
              <a:buFont typeface="Wingdings" pitchFamily="2" charset="2"/>
              <a:buChar char="§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Mst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Mini Begum is a GB member since February 08, 2002</a:t>
            </a:r>
          </a:p>
          <a:p>
            <a:pPr algn="just" defTabSz="1160463" eaLnBrk="0" fontAlgn="base" hangingPunct="0">
              <a:spcAft>
                <a:spcPct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at first she took GB loan BDT 5,000 (Five thousand).</a:t>
            </a:r>
          </a:p>
          <a:p>
            <a:pPr algn="just" defTabSz="1160463" eaLnBrk="0" fontAlgn="base" hangingPunct="0">
              <a:spcAft>
                <a:spcPct val="0"/>
              </a:spcAft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defTabSz="1160463" eaLnBrk="0" fontAlgn="base" hangingPunct="0">
              <a:spcAft>
                <a:spcPct val="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Successively several times she utilized GB loan in cultivation </a:t>
            </a:r>
          </a:p>
          <a:p>
            <a:pPr lvl="0" algn="just" defTabSz="1160463" eaLnBrk="0" fontAlgn="base" hangingPunct="0">
              <a:spcAft>
                <a:spcPct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and purchasing cow. </a:t>
            </a:r>
          </a:p>
          <a:p>
            <a:pPr lvl="0" algn="just" defTabSz="1160463" eaLnBrk="0" fontAlgn="base" hangingPunct="0">
              <a:spcAft>
                <a:spcPct val="0"/>
              </a:spcAft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Finally GB loan helped her to improve economic condition,  </a:t>
            </a:r>
          </a:p>
          <a:p>
            <a:pPr lvl="0" algn="l"/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livelihood.</a:t>
            </a:r>
          </a:p>
          <a:p>
            <a:pPr lvl="0" algn="just" defTabSz="1160463" eaLnBrk="0" fontAlgn="base" hangingPunct="0">
              <a:spcAft>
                <a:spcPct val="0"/>
              </a:spcAft>
              <a:buFont typeface="Wingdings" pitchFamily="2" charset="2"/>
              <a:buChar char="§"/>
            </a:pP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just" defTabSz="1160463" eaLnBrk="0" fontAlgn="base" hangingPunct="0">
              <a:spcAft>
                <a:spcPct val="0"/>
              </a:spcAft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defTabSz="1160463" eaLnBrk="0" fontAlgn="base" hangingPunct="0">
              <a:spcAft>
                <a:spcPct val="0"/>
              </a:spcAft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defTabSz="1160463" eaLnBrk="0" fontAlgn="base" hangingPunct="0">
              <a:spcAft>
                <a:spcPct val="0"/>
              </a:spcAft>
            </a:pP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just" defTabSz="1160463" eaLnBrk="0" fontAlgn="base" hangingPunct="0">
              <a:spcAft>
                <a:spcPct val="0"/>
              </a:spcAft>
            </a:pPr>
            <a:endParaRPr lang="en-US" sz="2400" dirty="0" smtClean="0">
              <a:solidFill>
                <a:schemeClr val="tx1"/>
              </a:solidFill>
              <a:latin typeface="Bell MT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85800"/>
          </a:xfrm>
        </p:spPr>
        <p:txBody>
          <a:bodyPr>
            <a:noAutofit/>
          </a:bodyPr>
          <a:lstStyle/>
          <a:p>
            <a:r>
              <a:rPr lang="en-US" sz="2800" b="1" i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Proposed Nobin Udyokta business INFO</a:t>
            </a:r>
            <a:endParaRPr lang="en-US" sz="4800" dirty="0">
              <a:solidFill>
                <a:schemeClr val="tx1"/>
              </a:solidFill>
            </a:endParaRPr>
          </a:p>
        </p:txBody>
      </p:sp>
      <p:graphicFrame>
        <p:nvGraphicFramePr>
          <p:cNvPr id="4" name="Group 25"/>
          <p:cNvGraphicFramePr>
            <a:graphicFrameLocks/>
          </p:cNvGraphicFramePr>
          <p:nvPr/>
        </p:nvGraphicFramePr>
        <p:xfrm>
          <a:off x="76200" y="879488"/>
          <a:ext cx="8915400" cy="5673712"/>
        </p:xfrm>
        <a:graphic>
          <a:graphicData uri="http://schemas.openxmlformats.org/drawingml/2006/table">
            <a:tbl>
              <a:tblPr/>
              <a:tblGrid>
                <a:gridCol w="3006974"/>
                <a:gridCol w="249086"/>
                <a:gridCol w="5659340"/>
              </a:tblGrid>
              <a:tr h="422347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Business Name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eaLnBrk="0" fontAlgn="base" hangingPunct="0">
                        <a:spcBef>
                          <a:spcPct val="0"/>
                        </a:spcBef>
                      </a:pPr>
                      <a:r>
                        <a:rPr kumimoji="0" lang="en-US" sz="1600" b="1" i="1" u="none" strike="noStrike" kern="1200" cap="none" spc="300" normalizeH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  <a:reflection blurRad="12700" stA="48000" endA="300" endPos="55000" dir="5400000" sy="-90000" algn="bl" rotWithShape="0"/>
                          </a:effectLs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 M Fashion</a:t>
                      </a:r>
                      <a:endParaRPr lang="en-US" sz="1600" b="1" i="1" spc="300" noProof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  <a:reflection blurRad="12700" stA="48000" endA="300" endPos="55000" dir="5400000" sy="-90000" algn="bl" rotWithShape="0"/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917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Address/ Location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Pantopara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MP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Para,Gobindaganj,Gaibandha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728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Investment in BDT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Tk. 947,000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6279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0" i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Financing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Self Tk.797,000(from existing business)   </a:t>
                      </a:r>
                    </a:p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Required Investment Tk. 150,000 (as equity)  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1248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Present salary/drawings from business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BDT 8,000 (Eight thousand)</a:t>
                      </a:r>
                    </a:p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079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Proposed Salary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BDT 9,000 (Nine thousand)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6202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Proposed Business Implementation Plan</a:t>
                      </a:r>
                    </a:p>
                    <a:p>
                      <a:pPr marL="342900" marR="0" lvl="0" indent="-34290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 % of present gross profit margin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(ii) Estimated % of proposed gross profit margin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(iii) In future risk mgt. plan (from fire, disaster etc.)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On an average 25%</a:t>
                      </a:r>
                    </a:p>
                    <a:p>
                      <a:pPr marL="0" marR="0" lvl="0" indent="0" algn="just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On an average 25%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09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i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INFO ON EXISTING BUSINESS OPERATIONS</a:t>
            </a:r>
            <a:endParaRPr lang="en-US" sz="2800" b="1" i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838199"/>
          <a:ext cx="8686800" cy="5074920"/>
        </p:xfrm>
        <a:graphic>
          <a:graphicData uri="http://schemas.openxmlformats.org/drawingml/2006/table">
            <a:tbl>
              <a:tblPr/>
              <a:tblGrid>
                <a:gridCol w="4929479"/>
                <a:gridCol w="1075814"/>
                <a:gridCol w="1236383"/>
                <a:gridCol w="1445124"/>
              </a:tblGrid>
              <a:tr h="2819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Particulars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Existing Business (BDT)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9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Daily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Monthly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Yearly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Sales income from products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(A)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8,000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208,000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2,496,000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Less: Cost of Sales / Products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(B)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6,400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166,400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1,996,800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Gross Profit (C)  [C=(A-B)]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1,600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41,600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499,200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Less: Operating Cost: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Electricity bill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2,000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24,000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Shop rent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3,500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42,000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Mobile bill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1,000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12,000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Night Guard bill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Conveyance bill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9,000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108,000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Present Salary (Assistant-01 - Wife)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1,500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18,000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Present Salary (Family &amp; Self)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8,000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96,000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Other Cost (Stationary &amp; Entertainment etc.)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800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9,600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Non Cash Item: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Depreciation Expenses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4,747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56,960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Operating Cost (D)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30,547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366,560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Net Profit (C-D):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11,053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132,640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609600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lang="en-US" sz="2800" b="1" i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Present &amp; Proposed</a:t>
            </a:r>
            <a:r>
              <a:rPr lang="en-US" sz="4000" b="1" dirty="0" smtClean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sz="2800" b="1" i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Investment Breakdown</a:t>
            </a:r>
            <a:endParaRPr lang="en-US" sz="2800" b="1" i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H="1" flipV="1">
            <a:off x="6905626" y="3218090"/>
            <a:ext cx="40821" cy="27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838199"/>
          <a:ext cx="8686800" cy="5715000"/>
        </p:xfrm>
        <a:graphic>
          <a:graphicData uri="http://schemas.openxmlformats.org/drawingml/2006/table">
            <a:tbl>
              <a:tblPr/>
              <a:tblGrid>
                <a:gridCol w="3357663"/>
                <a:gridCol w="2721044"/>
                <a:gridCol w="883056"/>
                <a:gridCol w="811178"/>
                <a:gridCol w="913859"/>
              </a:tblGrid>
              <a:tr h="4181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Particulars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Existing Business (BDT)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Proposed</a:t>
                      </a:r>
                      <a:b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(BDT)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Total</a:t>
                      </a:r>
                      <a:b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(BDT)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8518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Existing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Proposed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5250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Investment in products (Different types of Polo shirt, Gauge cloth, Button, Sticker, Batch level etc.)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Investment in products (Different types of Polo shirt, Gauge cloth, Button, Sticker, Batch level etc.)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302,400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46,000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348,400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Investment in Machineries &amp; Equipment (Sewing machine - 8,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Overlock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machine - 2, Flat machine - 1, Hole machine - 1, Cutting machine - 1, Iron machine - 2, Generator -1, Fan - 2, Light - 5, Scissors etc.)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Overlock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machine - 1, Plain machine - 1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370,000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104,000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474,000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750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Cash in Hand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20,000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20,000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750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Advance for Shop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50,000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50,000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750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Debtors (Since August, 2016 to at present)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40,000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40,000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750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Decoration ( fixture and fittings)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14,600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14,600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75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Capital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797,000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150,000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947,000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609600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2800" b="1" i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Source of finance</a:t>
            </a:r>
            <a:endParaRPr lang="en-US" sz="2800" b="1" i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5410200"/>
            <a:ext cx="8534400" cy="990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all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1816553" y="1211035"/>
          <a:ext cx="5510893" cy="4435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53340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2400" b="1" i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Financial</a:t>
            </a:r>
            <a:r>
              <a:rPr lang="en-US" sz="2400" b="1" i="1" dirty="0" smtClean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sz="2400" b="1" i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Projection of NU Business plan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6324600"/>
            <a:ext cx="8991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1000" b="1" i="1" dirty="0" smtClean="0">
                <a:latin typeface="Arial" pitchFamily="34" charset="0"/>
                <a:ea typeface="+mj-ea"/>
                <a:cs typeface="Arial" pitchFamily="34" charset="0"/>
              </a:rPr>
              <a:t>             </a:t>
            </a:r>
            <a:r>
              <a:rPr lang="en-US" sz="1000" b="1" i="1" dirty="0" smtClean="0">
                <a:latin typeface="Arial" pitchFamily="34" charset="0"/>
                <a:cs typeface="Arial" pitchFamily="34" charset="0"/>
              </a:rPr>
              <a:t>Notes:  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Agreed Grace period: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Three months</a:t>
            </a:r>
          </a:p>
          <a:p>
            <a:pPr lvl="0">
              <a:spcBef>
                <a:spcPct val="0"/>
              </a:spcBef>
              <a:defRPr/>
            </a:pPr>
            <a:r>
              <a:rPr lang="en-US" sz="1000" dirty="0" smtClean="0">
                <a:latin typeface="Arial" pitchFamily="34" charset="0"/>
                <a:cs typeface="Arial" pitchFamily="34" charset="0"/>
              </a:rPr>
              <a:t>            2. 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Investment Payback schedule: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Monthly installment would  also include ownership transfer fee from  the date of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cheque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deposited in NU’s  </a:t>
            </a:r>
          </a:p>
          <a:p>
            <a:pPr lvl="0">
              <a:spcBef>
                <a:spcPct val="0"/>
              </a:spcBef>
              <a:defRPr/>
            </a:pPr>
            <a:r>
              <a:rPr lang="en-US" sz="1000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business account.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398" y="685801"/>
          <a:ext cx="8839202" cy="5638798"/>
        </p:xfrm>
        <a:graphic>
          <a:graphicData uri="http://schemas.openxmlformats.org/drawingml/2006/table">
            <a:tbl>
              <a:tblPr/>
              <a:tblGrid>
                <a:gridCol w="2618062"/>
                <a:gridCol w="656676"/>
                <a:gridCol w="622114"/>
                <a:gridCol w="786283"/>
                <a:gridCol w="630755"/>
                <a:gridCol w="699879"/>
                <a:gridCol w="769001"/>
                <a:gridCol w="570270"/>
                <a:gridCol w="673958"/>
                <a:gridCol w="812204"/>
              </a:tblGrid>
              <a:tr h="2567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Particulars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Year 1 (BDT)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Year 2 (BDT)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Year 3 (BDT) for 3 months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67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Daily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Monthly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Yearly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Daily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Monthly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Yearly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Daily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Monthly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Yearly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Est. sales income from products </a:t>
                      </a:r>
                    </a:p>
                  </a:txBody>
                  <a:tcPr marL="5945" marR="5945" marT="5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10,000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260,000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3,120,000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11,000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286,000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3,432,000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12,100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314,600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943,800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Estimated Sales (A)</a:t>
                      </a:r>
                    </a:p>
                  </a:txBody>
                  <a:tcPr marL="5945" marR="5945" marT="5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10,000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260,000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3,120,000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11,000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286,000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3,432,000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12,100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314,600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943,800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Less: Cost of Sales / Products </a:t>
                      </a: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(B)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945" marR="5945" marT="5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8,000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208,000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2,496,000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8,800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228,800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2,745,600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9,680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251,680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755,040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Gross Profit (C)  [C=(A-B)] </a:t>
                      </a:r>
                    </a:p>
                  </a:txBody>
                  <a:tcPr marL="5945" marR="5945" marT="5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2,000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52,000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624,000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2,200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57,200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686,400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2,420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62,920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188,760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Less: Operating Cost: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Electricity bill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2,500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30,000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2,700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32,400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2,800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8,400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Shop rent</a:t>
                      </a:r>
                    </a:p>
                  </a:txBody>
                  <a:tcPr marL="5945" marR="5945" marT="5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3,500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42,000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3,500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42,000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3,500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10,500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Mobile bill (SMS &amp; Reporting)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1,400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16,800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1,600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19,200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1,600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4,800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Night Guard bill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-  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-  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-  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-  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-  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 -  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Conveyance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10,000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120,000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10,500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126,000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11,500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34,500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Ownership Transfer Fee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1,250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11,250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1,250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15,000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1,250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3,750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Present Salary (Assistant-01 - Wife)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2,000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24,000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2,500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30,000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3,000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9,000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Proposed Salary-(Family &amp; Self)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9,000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108,000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10,000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120,000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11,000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33,000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Other Cost (stationary &amp; Entertainment etc.)</a:t>
                      </a:r>
                    </a:p>
                  </a:txBody>
                  <a:tcPr marL="5945" marR="5945" marT="5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1,000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12,000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1,000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12,000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1,000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3,000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Non Cash Item: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Depreciation Expenses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4,747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72,560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6,047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72,560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8,062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24,187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Operating Cost (D)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-  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35,397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436,610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-  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39,097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469,160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43,712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131,137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Net Profit (C-D)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-  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16,603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187,390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-  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18,103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217,240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-  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19,208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57,623 </a:t>
                      </a:r>
                    </a:p>
                  </a:txBody>
                  <a:tcPr marL="5945" marR="5945" marT="5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5042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Retained Income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                           187,390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                            404,630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                               462,253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11200</TotalTime>
  <Words>1619</Words>
  <Application>Microsoft Office PowerPoint</Application>
  <PresentationFormat>On-screen Show (4:3)</PresentationFormat>
  <Paragraphs>558</Paragraphs>
  <Slides>30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Proposed Nobin Udyokta business INFO</vt:lpstr>
      <vt:lpstr>INFO ON EXISTING BUSINESS OPERATIONS</vt:lpstr>
      <vt:lpstr>Present &amp; Proposed Investment Breakdown</vt:lpstr>
      <vt:lpstr>Source of finance</vt:lpstr>
      <vt:lpstr>Financial Projection of NU Business plan</vt:lpstr>
      <vt:lpstr>Cash flow projection on  business plan   (Rec. &amp; Pay.)</vt:lpstr>
      <vt:lpstr>SWOT Analysis</vt:lpstr>
      <vt:lpstr>Slide 12</vt:lpstr>
      <vt:lpstr>Pictures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Emon Livestock Farm</dc:title>
  <dc:creator>anwar</dc:creator>
  <cp:lastModifiedBy>anwar.sb</cp:lastModifiedBy>
  <cp:revision>1865</cp:revision>
  <dcterms:created xsi:type="dcterms:W3CDTF">2013-07-17T08:10:50Z</dcterms:created>
  <dcterms:modified xsi:type="dcterms:W3CDTF">2016-09-25T05:47:59Z</dcterms:modified>
</cp:coreProperties>
</file>