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</p:sldMasterIdLst>
  <p:notesMasterIdLst>
    <p:notesMasterId r:id="rId31"/>
  </p:notesMasterIdLst>
  <p:handoutMasterIdLst>
    <p:handoutMasterId r:id="rId32"/>
  </p:handoutMasterIdLst>
  <p:sldIdLst>
    <p:sldId id="307" r:id="rId2"/>
    <p:sldId id="258" r:id="rId3"/>
    <p:sldId id="303" r:id="rId4"/>
    <p:sldId id="310" r:id="rId5"/>
    <p:sldId id="261" r:id="rId6"/>
    <p:sldId id="263" r:id="rId7"/>
    <p:sldId id="321" r:id="rId8"/>
    <p:sldId id="301" r:id="rId9"/>
    <p:sldId id="264" r:id="rId10"/>
    <p:sldId id="265" r:id="rId11"/>
    <p:sldId id="309" r:id="rId12"/>
    <p:sldId id="351" r:id="rId13"/>
    <p:sldId id="336" r:id="rId14"/>
    <p:sldId id="323" r:id="rId15"/>
    <p:sldId id="339" r:id="rId16"/>
    <p:sldId id="331" r:id="rId17"/>
    <p:sldId id="340" r:id="rId18"/>
    <p:sldId id="318" r:id="rId19"/>
    <p:sldId id="342" r:id="rId20"/>
    <p:sldId id="345" r:id="rId21"/>
    <p:sldId id="347" r:id="rId22"/>
    <p:sldId id="314" r:id="rId23"/>
    <p:sldId id="349" r:id="rId24"/>
    <p:sldId id="350" r:id="rId25"/>
    <p:sldId id="343" r:id="rId26"/>
    <p:sldId id="341" r:id="rId27"/>
    <p:sldId id="348" r:id="rId28"/>
    <p:sldId id="344" r:id="rId29"/>
    <p:sldId id="308" r:id="rId30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324" autoAdjust="0"/>
    <p:restoredTop sz="79574" autoAdjust="0"/>
  </p:normalViewPr>
  <p:slideViewPr>
    <p:cSldViewPr>
      <p:cViewPr>
        <p:scale>
          <a:sx n="68" d="100"/>
          <a:sy n="68" d="100"/>
        </p:scale>
        <p:origin x="-141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06" y="-108"/>
      </p:cViewPr>
      <p:guideLst>
        <p:guide orient="horz" pos="3108"/>
        <p:guide pos="212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11DBCF-41FE-4BEB-ADD0-C83C4BBF800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586C29-E9AC-426F-81B7-2FBACEAAF4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113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460225-E1BF-405C-AD20-B4527446C85E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0" cy="49331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BD04D1-64FA-4A01-A8A7-28C44925EC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04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BD04D1-64FA-4A01-A8A7-28C44925ECEC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6D365-0F4C-40F0-B4FD-719E4C48398D}" type="datetimeFigureOut">
              <a:rPr lang="en-US" smtClean="0"/>
              <a:pPr/>
              <a:t>1/17/2017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B5C3-4AF1-4855-BA32-A6548AD848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itle 5"/>
          <p:cNvSpPr>
            <a:spLocks noGrp="1"/>
          </p:cNvSpPr>
          <p:nvPr/>
        </p:nvSpPr>
        <p:spPr bwMode="auto">
          <a:xfrm>
            <a:off x="0" y="6019800"/>
            <a:ext cx="3200400" cy="83820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Project by: Md.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Sohag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Identified by: Md.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Billal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Hossain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Verified By : Md.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Zahidul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Kabir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 Box 12"/>
          <p:cNvSpPr txBox="1">
            <a:spLocks noChangeArrowheads="1"/>
          </p:cNvSpPr>
          <p:nvPr/>
        </p:nvSpPr>
        <p:spPr bwMode="auto">
          <a:xfrm>
            <a:off x="5715000" y="6477000"/>
            <a:ext cx="2438400" cy="339186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2065" tIns="46033" rIns="92065" bIns="460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0" hangingPunct="0">
              <a:lnSpc>
                <a:spcPct val="8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Lucida Sans Unicode" pitchFamily="34" charset="0"/>
              </a:rPr>
              <a:t>GRAMEEN TRUST</a:t>
            </a:r>
          </a:p>
        </p:txBody>
      </p:sp>
      <p:pic>
        <p:nvPicPr>
          <p:cNvPr id="2053" name="Picture 7" descr="GT-LOG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09" y="5791200"/>
            <a:ext cx="81049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72200" y="5816025"/>
            <a:ext cx="1904999" cy="584775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</a:rPr>
              <a:t>Noakhali Unit</a:t>
            </a:r>
          </a:p>
          <a:p>
            <a:pPr algn="ctr"/>
            <a:r>
              <a:rPr lang="en-US" sz="1600" dirty="0" smtClean="0">
                <a:latin typeface="Arial" charset="0"/>
              </a:rPr>
              <a:t>Region -2</a:t>
            </a:r>
            <a:endParaRPr lang="en-US" sz="1600" dirty="0">
              <a:latin typeface="Arial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lvl="0" algn="ctr" eaLnBrk="0" fontAlgn="base" hangingPunct="0">
              <a:spcBef>
                <a:spcPct val="0"/>
              </a:spcBef>
            </a:pPr>
            <a:r>
              <a:rPr kumimoji="0" lang="en-US" sz="6600" b="1" u="none" strike="noStrike" kern="1200" cap="none" spc="30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n-ea"/>
                <a:cs typeface="Arial" pitchFamily="34" charset="0"/>
              </a:rPr>
              <a:t>Sohag</a:t>
            </a:r>
            <a:r>
              <a:rPr kumimoji="0" lang="en-US" sz="6600" b="1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n-ea"/>
                <a:cs typeface="Arial" pitchFamily="34" charset="0"/>
              </a:rPr>
              <a:t> Furniture </a:t>
            </a:r>
            <a:endParaRPr kumimoji="0" lang="en-US" sz="66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63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Cash</a:t>
            </a:r>
            <a:r>
              <a:rPr lang="en-US" sz="24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flow projection on  business plan (Rec. &amp; Pay.)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9138483"/>
              </p:ext>
            </p:extLst>
          </p:nvPr>
        </p:nvGraphicFramePr>
        <p:xfrm>
          <a:off x="228602" y="1143000"/>
          <a:ext cx="8762998" cy="5198174"/>
        </p:xfrm>
        <a:graphic>
          <a:graphicData uri="http://schemas.openxmlformats.org/drawingml/2006/table">
            <a:tbl>
              <a:tblPr/>
              <a:tblGrid>
                <a:gridCol w="631566"/>
                <a:gridCol w="3487792"/>
                <a:gridCol w="1497949"/>
                <a:gridCol w="1572846"/>
                <a:gridCol w="1572845"/>
              </a:tblGrid>
              <a:tr h="533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Sl #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 1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Year  2 (BDT)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Year 3 (BDT)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Infusion by Investor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828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Net Profit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49,500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85,500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1,21,500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Depreciation (Non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cash item)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1,500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1,500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1,500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Opening Balance of 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19,000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74,000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Inflow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1,31,000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1,06,000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1,97,000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Purchase of Product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80,000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27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Payment of GB Loan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741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Investment Pay Back 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Including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Ownership 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</a:t>
                      </a: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. Fee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Cash Outflow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1,12,000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32,000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32,000</a:t>
                      </a:r>
                      <a:endParaRPr lang="en-US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113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Net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Cash Surplus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19,000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74,000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1,65,000</a:t>
                      </a:r>
                      <a:endParaRPr lang="en-US" sz="20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08" name="Group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19188333"/>
              </p:ext>
            </p:extLst>
          </p:nvPr>
        </p:nvGraphicFramePr>
        <p:xfrm>
          <a:off x="1676400" y="762000"/>
          <a:ext cx="6477000" cy="4831080"/>
        </p:xfrm>
        <a:graphic>
          <a:graphicData uri="http://schemas.openxmlformats.org/drawingml/2006/table">
            <a:tbl>
              <a:tblPr/>
              <a:tblGrid>
                <a:gridCol w="3150973"/>
                <a:gridCol w="3326027"/>
              </a:tblGrid>
              <a:tr h="2362200">
                <a:tc>
                  <a:txBody>
                    <a:bodyPr/>
                    <a:lstStyle/>
                    <a:p>
                      <a:r>
                        <a:rPr kumimoji="0" lang="en-US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E1C11"/>
                          </a:solidFill>
                          <a:effectLst/>
                          <a:latin typeface="Garamond" pitchFamily="18" charset="0"/>
                          <a:cs typeface="Arial" charset="0"/>
                        </a:rPr>
                        <a:t>TRENGTH</a:t>
                      </a:r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endParaRPr lang="en-US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Skilled &amp; </a:t>
                      </a: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experienced</a:t>
                      </a:r>
                      <a:endParaRPr lang="en-US" b="1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Well known in locality.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  Quality services.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E1C1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US" sz="54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W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EAKNESS</a:t>
                      </a:r>
                    </a:p>
                    <a:p>
                      <a:pPr marL="0" algn="l" defTabSz="914400" rtl="0" eaLnBrk="1" latinLnBrk="0" hangingPunct="1"/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Less</a:t>
                      </a:r>
                      <a:r>
                        <a:rPr lang="en-US" sz="18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  Capital  </a:t>
                      </a:r>
                      <a:endParaRPr lang="en-US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</a:rPr>
                        <a:t>  </a:t>
                      </a:r>
                      <a:endParaRPr 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215915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4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PPORTUNITIES</a:t>
                      </a:r>
                    </a:p>
                    <a:p>
                      <a:pPr marL="0" algn="l" defTabSz="914400" rtl="0" eaLnBrk="1" latinLnBrk="0" hangingPunct="1"/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Shop position is in the center point of business area.</a:t>
                      </a:r>
                    </a:p>
                    <a:p>
                      <a:pPr marL="285750" indent="-285750" algn="l" defTabSz="914400" rtl="0" eaLnBrk="1" latinLnBrk="0" hangingPunct="1">
                        <a:buFont typeface="Wingdings" pitchFamily="2" charset="2"/>
                        <a:buChar char="Ø"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Beside main </a:t>
                      </a:r>
                      <a:r>
                        <a:rPr lang="en-US" sz="1800" b="1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 road.</a:t>
                      </a: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tx1"/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en-US" sz="40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HREATS</a:t>
                      </a:r>
                    </a:p>
                    <a:p>
                      <a:pPr marL="0" algn="l" defTabSz="914400" rtl="0" eaLnBrk="1" latinLnBrk="0" hangingPunct="1">
                        <a:buFont typeface="Wingdings" pitchFamily="2" charset="2"/>
                        <a:buChar char="Ø"/>
                      </a:pP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Fire 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Garamond" pitchFamily="18" charset="0"/>
                          <a:ea typeface="+mn-ea"/>
                          <a:cs typeface="+mn-cs"/>
                        </a:rPr>
                        <a:t>Theft.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Garamond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SWOT</a:t>
            </a:r>
            <a:r>
              <a:rPr lang="en-US" sz="3400" b="1" dirty="0">
                <a:solidFill>
                  <a:schemeClr val="tx1"/>
                </a:solidFill>
              </a:rPr>
              <a:t> </a:t>
            </a:r>
            <a:r>
              <a:rPr lang="en-US" sz="3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Analysis</a:t>
            </a:r>
          </a:p>
        </p:txBody>
      </p:sp>
    </p:spTree>
    <p:extLst>
      <p:ext uri="{BB962C8B-B14F-4D97-AF65-F5344CB8AC3E}">
        <p14:creationId xmlns="" xmlns:p14="http://schemas.microsoft.com/office/powerpoint/2010/main" val="1375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716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2775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288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00676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28977347"/>
              </p:ext>
            </p:extLst>
          </p:nvPr>
        </p:nvGraphicFramePr>
        <p:xfrm>
          <a:off x="188559" y="719456"/>
          <a:ext cx="8803041" cy="5839744"/>
        </p:xfrm>
        <a:graphic>
          <a:graphicData uri="http://schemas.openxmlformats.org/drawingml/2006/table">
            <a:tbl>
              <a:tblPr/>
              <a:tblGrid>
                <a:gridCol w="3657601"/>
                <a:gridCol w="268641"/>
                <a:gridCol w="4876799"/>
              </a:tblGrid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Md.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Sohag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79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Permanent Address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Bangla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Bazar, Begomganj, Noakhali-3822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Age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19-Jun-1985 (32Years)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Marital status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Married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Children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Children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No. of siblings: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03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Brothers,     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Sisters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4000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Parent’s and GB related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(i) Who is GB member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Mother’s name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Father’s name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(iv) GB member’s info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  <a:defRPr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Further Information: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(v) Who pays GB loan installment 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(vi) Mobile lady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(vii) Grameen Education Loan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 startAt="8"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Any other loan like GCCN, GKF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Mother                                 Father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Kamola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Begum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Amir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Hossain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Branch: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Jirtoli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Begomgonj, Centre  35/m   Group no : 4, Loanee no.: 0, Member since: 2002 to 2009.    First loan: 5,000/=, Existing loan: 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30,000/-,  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Outstanding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 Nil.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2343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Education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Class Eight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66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</a:t>
            </a:r>
            <a:endParaRPr kumimoji="0" lang="en-US" sz="2800" b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24800" y="2895600"/>
            <a:ext cx="762000" cy="2826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86400" y="2895600"/>
            <a:ext cx="7620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763502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07676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23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39401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6" descr="blogexpl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3124200"/>
            <a:ext cx="31496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43200" y="304800"/>
            <a:ext cx="4267200" cy="155734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Presented </a:t>
            </a:r>
            <a:r>
              <a:rPr lang="en-US" sz="2800" b="1" dirty="0" smtClean="0">
                <a:latin typeface="Arial" charset="0"/>
              </a:rPr>
              <a:t>at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SB </a:t>
            </a:r>
            <a:r>
              <a:rPr lang="en-US" sz="2800" b="1" dirty="0" smtClean="0">
                <a:latin typeface="Arial" charset="0"/>
              </a:rPr>
              <a:t>Design </a:t>
            </a:r>
            <a:r>
              <a:rPr lang="en-US" sz="2800" b="1" dirty="0">
                <a:latin typeface="Arial" charset="0"/>
              </a:rPr>
              <a:t>Lab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sz="2800" b="1" dirty="0" smtClean="0">
                <a:latin typeface="Arial" charset="0"/>
              </a:rPr>
              <a:t>On </a:t>
            </a:r>
            <a:r>
              <a:rPr lang="en-US" sz="2800" b="1" dirty="0" smtClean="0">
                <a:latin typeface="Arial" charset="0"/>
              </a:rPr>
              <a:t>January, </a:t>
            </a:r>
            <a:r>
              <a:rPr lang="en-US" sz="2800" b="1" dirty="0" smtClean="0">
                <a:latin typeface="Arial" charset="0"/>
              </a:rPr>
              <a:t>2017 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73005"/>
            <a:ext cx="26670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cs typeface="Times New Roman" pitchFamily="18" charset="0"/>
              </a:rPr>
              <a:t>For more information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r>
              <a:rPr lang="en-US" sz="1600" b="1" dirty="0" smtClean="0">
                <a:cs typeface="Times New Roman" pitchFamily="18" charset="0"/>
              </a:rPr>
              <a:t>Grameen Trust</a:t>
            </a:r>
          </a:p>
          <a:p>
            <a:r>
              <a:rPr lang="en-US" sz="1600" b="1" dirty="0" smtClean="0">
                <a:cs typeface="Times New Roman" pitchFamily="18" charset="0"/>
              </a:rPr>
              <a:t> Phone No : 9017038</a:t>
            </a:r>
          </a:p>
          <a:p>
            <a:r>
              <a:rPr lang="en-US" sz="1600" b="1" dirty="0" smtClean="0"/>
              <a:t>Md. </a:t>
            </a:r>
            <a:r>
              <a:rPr lang="en-US" sz="1600" b="1" dirty="0" err="1" smtClean="0"/>
              <a:t>Sohag</a:t>
            </a:r>
            <a:endParaRPr lang="en-US" sz="1600" b="1" dirty="0" smtClean="0"/>
          </a:p>
          <a:p>
            <a:r>
              <a:rPr lang="en-US" sz="1600" b="1" dirty="0" smtClean="0"/>
              <a:t> </a:t>
            </a:r>
            <a:r>
              <a:rPr lang="en-US" sz="1600" b="1" dirty="0" smtClean="0">
                <a:cs typeface="Times New Roman" pitchFamily="18" charset="0"/>
              </a:rPr>
              <a:t>Cell No: 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- </a:t>
            </a:r>
            <a:r>
              <a:rPr lang="en-US" sz="1600" dirty="0" smtClean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+8801795-930019</a:t>
            </a:r>
            <a:endParaRPr lang="en-US" sz="1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52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92365661"/>
              </p:ext>
            </p:extLst>
          </p:nvPr>
        </p:nvGraphicFramePr>
        <p:xfrm>
          <a:off x="228600" y="838200"/>
          <a:ext cx="8686800" cy="5291198"/>
        </p:xfrm>
        <a:graphic>
          <a:graphicData uri="http://schemas.openxmlformats.org/drawingml/2006/table">
            <a:tbl>
              <a:tblPr/>
              <a:tblGrid>
                <a:gridCol w="3107972"/>
                <a:gridCol w="244828"/>
                <a:gridCol w="5334000"/>
              </a:tblGrid>
              <a:tr h="109876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Occupation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Wooden Furniture Business.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Collect raw materials from Chowmohani Bazar.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Local Consumer are the target customer group.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88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Initial Investment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60,000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/-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851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Trade License No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90/2016-2017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4539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Business Experience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And Training  Info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 Years</a:t>
                      </a:r>
                    </a:p>
                    <a:p>
                      <a:pPr marL="342900" marR="0" lvl="0" indent="-34290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Received training from Chowmohani Bazar for 02years.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05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Income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05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Other Own/Family Sources of Liabilities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N/A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05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Contact Info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8801795-930019 (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This number will be registered in SBMS System for Daily SMS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892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NU Project Source/Reference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Noakhali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Unit.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Brief Bio of the </a:t>
            </a:r>
            <a:r>
              <a:rPr lang="en-US" sz="24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PROPOSED Nobin Udyokta (cont…)</a:t>
            </a:r>
            <a:endParaRPr kumimoji="0" lang="en-US" sz="2400" b="1" u="non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4000" cy="11239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800" b="1" i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brief history of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GB loan utilization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by Family</a:t>
            </a:r>
          </a:p>
          <a:p>
            <a:pPr lvl="0" algn="ctr">
              <a:spcBef>
                <a:spcPct val="0"/>
              </a:spcBef>
              <a:defRPr/>
            </a:pPr>
            <a:endParaRPr kumimoji="0" lang="en-US" sz="2800" b="1" i="1" u="non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295400"/>
            <a:ext cx="7696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NU’s mother has been a member of Grameen Bank since 2002 </a:t>
            </a:r>
            <a:r>
              <a:rPr lang="en-US" sz="2800" dirty="0" smtClean="0"/>
              <a:t>to 2009 (</a:t>
            </a:r>
            <a:r>
              <a:rPr lang="en-US" sz="2800" dirty="0" smtClean="0"/>
              <a:t>7 years). At first she took a loan of Taka </a:t>
            </a:r>
            <a:r>
              <a:rPr lang="en-US" sz="2800" dirty="0" smtClean="0"/>
              <a:t>5,000/- </a:t>
            </a:r>
            <a:r>
              <a:rPr lang="en-US" sz="2800" dirty="0" smtClean="0"/>
              <a:t>from Grameen Bank. His father used GB loan in his business and repaired their own </a:t>
            </a:r>
            <a:r>
              <a:rPr lang="en-US" sz="2800" dirty="0" smtClean="0"/>
              <a:t>houses </a:t>
            </a:r>
            <a:r>
              <a:rPr lang="en-US" sz="2800" dirty="0" smtClean="0"/>
              <a:t>from his income. NU also built their own house from the income of GB loan. They </a:t>
            </a:r>
            <a:r>
              <a:rPr lang="en-US" sz="2800" dirty="0" smtClean="0"/>
              <a:t>also </a:t>
            </a:r>
            <a:r>
              <a:rPr lang="en-US" sz="2800" dirty="0" smtClean="0"/>
              <a:t>bought some land. NU’s mother gradually improved their life standard by using GB loan.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006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Proposed Nobin Udyokta business INFO</a:t>
            </a:r>
            <a:endParaRPr 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Group 2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4829573"/>
              </p:ext>
            </p:extLst>
          </p:nvPr>
        </p:nvGraphicFramePr>
        <p:xfrm>
          <a:off x="152400" y="914400"/>
          <a:ext cx="8763000" cy="5275582"/>
        </p:xfrm>
        <a:graphic>
          <a:graphicData uri="http://schemas.openxmlformats.org/drawingml/2006/table">
            <a:tbl>
              <a:tblPr/>
              <a:tblGrid>
                <a:gridCol w="2955573"/>
                <a:gridCol w="244828"/>
                <a:gridCol w="5562599"/>
              </a:tblGrid>
              <a:tr h="43423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Business Name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Sohag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Furniture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963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Address/ Location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Bangla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Bazar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Begumgonj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Noakhali-3822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22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Investment in BDT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3,30,000/-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29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en-US" sz="1600" b="1" i="0" u="non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Financing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Self BDT 2,50,000 (from existing business)   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76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</a:p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Required Investment BDT 80,000/-(as equity)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24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461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Present salary/drawings from business (estimates)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225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Salary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6,000/-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0520"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Proposed Business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AutoNum type="romanLcParenBoth"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of present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(ii) Estimated % of proposed gross profit margin</a:t>
                      </a:r>
                    </a:p>
                    <a:p>
                      <a:pPr marL="400050" marR="0" lvl="0" indent="-40005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(iii) Agreed grace period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20%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20% </a:t>
                      </a: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60463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02 Months</a:t>
                      </a:r>
                    </a:p>
                  </a:txBody>
                  <a:tcPr marL="109714" marR="109714" marT="54856" marB="5485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19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Group 38"/>
          <p:cNvGraphicFramePr>
            <a:graphicFrameLocks noGrp="1"/>
          </p:cNvGraphicFramePr>
          <p:nvPr/>
        </p:nvGraphicFramePr>
        <p:xfrm>
          <a:off x="152399" y="823120"/>
          <a:ext cx="8839201" cy="5788232"/>
        </p:xfrm>
        <a:graphic>
          <a:graphicData uri="http://schemas.openxmlformats.org/drawingml/2006/table">
            <a:tbl>
              <a:tblPr/>
              <a:tblGrid>
                <a:gridCol w="3648852"/>
                <a:gridCol w="1989949"/>
                <a:gridCol w="1894366"/>
                <a:gridCol w="1306034"/>
              </a:tblGrid>
              <a:tr h="591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Particulars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Existing Business (BDT)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Proposed (BDT)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(BDT)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8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Investments in different categories: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(2)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(1+2)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93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Present Stock Items: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/>
                      </a:r>
                      <a:b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Advance                                          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1,00,000 </a:t>
                      </a: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Furniture                                            80,000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Different kinds of wood 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             40,000 T</a:t>
                      </a:r>
                      <a:r>
                        <a:rPr kumimoji="0" lang="en-US" sz="1600" b="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ools                                                    20,000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Furniture                                             5,000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Fan                                                        5,000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3124">
                <a:tc>
                  <a:txBody>
                    <a:bodyPr/>
                    <a:lstStyle/>
                    <a:p>
                      <a:pPr algn="l" fontAlgn="b"/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Proposed items:</a:t>
                      </a:r>
                    </a:p>
                    <a:p>
                      <a:pPr algn="l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Different kinds of Woods :-           70,000</a:t>
                      </a:r>
                    </a:p>
                    <a:p>
                      <a:pPr algn="l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Bot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Korai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Sishu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Mahagoni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Sil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Korai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algn="l" fontAlgn="b"/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0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Total Capital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2,50,000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3,30,000</a:t>
                      </a:r>
                    </a:p>
                  </a:txBody>
                  <a:tcPr marT="45704" marB="45704"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905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Present &amp; Proposed</a:t>
            </a:r>
            <a:r>
              <a:rPr lang="en-US" sz="40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Investment Breakdown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7" name="Group 267"/>
          <p:cNvGraphicFramePr>
            <a:graphicFrameLocks noGrp="1"/>
          </p:cNvGraphicFramePr>
          <p:nvPr/>
        </p:nvGraphicFramePr>
        <p:xfrm>
          <a:off x="228600" y="1095580"/>
          <a:ext cx="4275137" cy="3791395"/>
        </p:xfrm>
        <a:graphic>
          <a:graphicData uri="http://schemas.openxmlformats.org/drawingml/2006/table">
            <a:tbl>
              <a:tblPr/>
              <a:tblGrid>
                <a:gridCol w="2054437"/>
                <a:gridCol w="917363"/>
                <a:gridCol w="1303337"/>
              </a:tblGrid>
              <a:tr h="388357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Present Stock Items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0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Unit (Quantity)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8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Advance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1,00,000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Different kinds of Wood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98 CFT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40,000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Furniture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Tools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Fan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Used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Furniture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5,000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5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Present Stock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2,50,000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496"/>
          <p:cNvGraphicFramePr>
            <a:graphicFrameLocks noGrp="1"/>
          </p:cNvGraphicFramePr>
          <p:nvPr/>
        </p:nvGraphicFramePr>
        <p:xfrm>
          <a:off x="4724400" y="1066800"/>
          <a:ext cx="4190999" cy="3580699"/>
        </p:xfrm>
        <a:graphic>
          <a:graphicData uri="http://schemas.openxmlformats.org/drawingml/2006/table">
            <a:tbl>
              <a:tblPr/>
              <a:tblGrid>
                <a:gridCol w="1799490"/>
                <a:gridCol w="1499575"/>
                <a:gridCol w="891934"/>
              </a:tblGrid>
              <a:tr h="50971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Proposed Items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9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Product Name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 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Amount</a:t>
                      </a: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4690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Bot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Korai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Wood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50CFT*500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Sishu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Wood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25CFT*800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Mahogoni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Wood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25CFT*1,000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Sil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korai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Wood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50CFT*600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charset="0"/>
                          <a:cs typeface="Times New Roman" pitchFamily="18" charset="0"/>
                        </a:rPr>
                        <a:t>20,000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71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 charset="0"/>
                          <a:cs typeface="Times New Roman" pitchFamily="18" charset="0"/>
                        </a:rPr>
                        <a:t>Total Proposed Stock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pitchFamily="18" charset="0"/>
                        </a:rPr>
                        <a:t>80,000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INFO ON EXISTING BUSINESS OPERATIONS</a:t>
            </a:r>
            <a:endParaRPr lang="en-US" sz="2800" b="1" cap="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9668269"/>
              </p:ext>
            </p:extLst>
          </p:nvPr>
        </p:nvGraphicFramePr>
        <p:xfrm>
          <a:off x="304800" y="931408"/>
          <a:ext cx="8610599" cy="5850392"/>
        </p:xfrm>
        <a:graphic>
          <a:graphicData uri="http://schemas.openxmlformats.org/drawingml/2006/table">
            <a:tbl>
              <a:tblPr/>
              <a:tblGrid>
                <a:gridCol w="4421659"/>
                <a:gridCol w="1241168"/>
                <a:gridCol w="1125241"/>
                <a:gridCol w="1822531"/>
              </a:tblGrid>
              <a:tr h="2478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Particulars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Existing Business (BDT)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2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Daily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Monthly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Yearly </a:t>
                      </a:r>
                    </a:p>
                  </a:txBody>
                  <a:tcPr marL="7928" marR="7928" marT="79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26741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Sales  (A)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1,50,000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18,00,000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Cost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of  sales (B)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1,20,000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14,40,000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Gross Profit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(C) [C=(A-B)] 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3,60,000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Generator bill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150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1,800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Shop Rent 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8,000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Night Guard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1,200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6,000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Present salary/Drawings-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staff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9,000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1,08,000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Conveyance or Transport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] 2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No.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1,000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(fees, Entertainment, TL renew)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Non Cash Item: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49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Depreciation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Expenses(5,000*10% +5,000*20%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125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Operating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Cost (F)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25,875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3,10,500</a:t>
                      </a:r>
                      <a:endParaRPr lang="en-US" sz="2000" b="0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Net Profit (E-F):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4,125</a:t>
                      </a:r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49,500</a:t>
                      </a:r>
                      <a:endParaRPr lang="en-US" sz="2000" b="1" dirty="0"/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defRPr/>
            </a:pP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Financial</a:t>
            </a:r>
            <a:r>
              <a:rPr lang="en-US" sz="3200" b="1" dirty="0" smtClean="0">
                <a:solidFill>
                  <a:schemeClr val="tx1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en-US" sz="2800" b="1" cap="al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Projection of NU Business plan</a:t>
            </a:r>
          </a:p>
        </p:txBody>
      </p:sp>
      <p:graphicFrame>
        <p:nvGraphicFramePr>
          <p:cNvPr id="4" name="Group 20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1707327"/>
              </p:ext>
            </p:extLst>
          </p:nvPr>
        </p:nvGraphicFramePr>
        <p:xfrm>
          <a:off x="76200" y="838200"/>
          <a:ext cx="8915403" cy="5806480"/>
        </p:xfrm>
        <a:graphic>
          <a:graphicData uri="http://schemas.openxmlformats.org/drawingml/2006/table">
            <a:tbl>
              <a:tblPr/>
              <a:tblGrid>
                <a:gridCol w="2114799"/>
                <a:gridCol w="628900"/>
                <a:gridCol w="799976"/>
                <a:gridCol w="799974"/>
                <a:gridCol w="628900"/>
                <a:gridCol w="742950"/>
                <a:gridCol w="799976"/>
                <a:gridCol w="799976"/>
                <a:gridCol w="799976"/>
                <a:gridCol w="799976"/>
              </a:tblGrid>
              <a:tr h="21529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Particulars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1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2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 3 (BDT)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56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Monthly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Yearly 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Daily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Monthly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Yearly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152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Sales (A)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1,50,000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18,00,000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1,65,000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19,80,000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1,80,000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21,60,000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Less: Cost of  Sale (B)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1,20,000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14,40,000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4,400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15,84,000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4,800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1,44,000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17,28,000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Gross Profit (A-B)=(C) 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3,60,000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1,100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9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Less: </a:t>
                      </a:r>
                      <a:r>
                        <a:rPr lang="en-US" sz="1300" b="0" i="1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Operating</a:t>
                      </a:r>
                      <a:r>
                        <a:rPr lang="en-US" sz="1300" b="0" i="1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Costs</a:t>
                      </a:r>
                      <a:endParaRPr lang="en-US" sz="13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94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Electricity 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94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Generator 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150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1,800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150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1,800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150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1,800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94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Shop Rent 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8,000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8,000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8,000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94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Night Guard bill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1,200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1,200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1,200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94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Mobile bill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94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Present salary/Drawings-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self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6,000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72,000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6,000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72,000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6,000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72,000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94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Present salary/Drawings- </a:t>
                      </a: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staff</a:t>
                      </a:r>
                      <a:endParaRPr lang="en-US" sz="13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9,000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1,08,000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9,000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1,08,000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9,000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1,08,000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Conveyance or Transport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1,000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Others (fees, Entertainment, TL renew)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Non Cash Item: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Depreciation Expenses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125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1,500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125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1,500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125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1,500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8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Total Operating  Cost</a:t>
                      </a: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25,875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3,10,500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25,875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3,10,500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25,875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smtClean="0">
                          <a:latin typeface="+mn-lt"/>
                        </a:rPr>
                        <a:t>3,10,500</a:t>
                      </a:r>
                      <a:endParaRPr lang="en-US" sz="1500" b="0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Net Profit (C-D) = (E)</a:t>
                      </a:r>
                    </a:p>
                  </a:txBody>
                  <a:tcPr marL="7928" marR="7928" marT="7929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+mn-lt"/>
                        </a:rPr>
                        <a:t>4,125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+mn-lt"/>
                        </a:rPr>
                        <a:t>49,500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+mn-lt"/>
                        </a:rPr>
                        <a:t>7,125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+mn-lt"/>
                        </a:rPr>
                        <a:t>85,500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+mn-lt"/>
                        </a:rPr>
                        <a:t>10,125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latin typeface="+mn-lt"/>
                        </a:rPr>
                        <a:t>1,21,500</a:t>
                      </a:r>
                      <a:endParaRPr lang="en-US" sz="1500" b="1" dirty="0">
                        <a:latin typeface="+mn-lt"/>
                      </a:endParaRPr>
                    </a:p>
                  </a:txBody>
                  <a:tcPr marL="7928" marR="7928" marT="79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61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GT payback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32,000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5000"/>
                        </a:spcBef>
                        <a:spcAft>
                          <a:spcPct val="500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 Retained  Income: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89,500</a:t>
                      </a:r>
                    </a:p>
                  </a:txBody>
                  <a:tcPr marL="7630" marR="7630" marT="7631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8760</TotalTime>
  <Words>1139</Words>
  <Application>Microsoft Office PowerPoint</Application>
  <PresentationFormat>On-screen Show (4:3)</PresentationFormat>
  <Paragraphs>466</Paragraphs>
  <Slides>29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Proposed Nobin Udyokta business INFO</vt:lpstr>
      <vt:lpstr>Present &amp; Proposed Investment Breakdown</vt:lpstr>
      <vt:lpstr>Present &amp; Proposed Investment Breakdown</vt:lpstr>
      <vt:lpstr>INFO ON EXISTING BUSINESS OPERATIONS</vt:lpstr>
      <vt:lpstr>Financial Projection of NU Business plan</vt:lpstr>
      <vt:lpstr>Cash flow projection on  business plan (Rec. &amp; Pay.)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Emon Livestock Farm</dc:title>
  <dc:creator>anwar</dc:creator>
  <cp:lastModifiedBy>user</cp:lastModifiedBy>
  <cp:revision>1377</cp:revision>
  <dcterms:created xsi:type="dcterms:W3CDTF">2013-07-17T08:10:50Z</dcterms:created>
  <dcterms:modified xsi:type="dcterms:W3CDTF">2017-01-17T09:57:11Z</dcterms:modified>
</cp:coreProperties>
</file>