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6" r:id="rId1"/>
  </p:sldMasterIdLst>
  <p:notesMasterIdLst>
    <p:notesMasterId r:id="rId33"/>
  </p:notesMasterIdLst>
  <p:handoutMasterIdLst>
    <p:handoutMasterId r:id="rId34"/>
  </p:handoutMasterIdLst>
  <p:sldIdLst>
    <p:sldId id="307" r:id="rId2"/>
    <p:sldId id="258" r:id="rId3"/>
    <p:sldId id="303" r:id="rId4"/>
    <p:sldId id="310" r:id="rId5"/>
    <p:sldId id="261" r:id="rId6"/>
    <p:sldId id="341" r:id="rId7"/>
    <p:sldId id="321" r:id="rId8"/>
    <p:sldId id="301" r:id="rId9"/>
    <p:sldId id="264" r:id="rId10"/>
    <p:sldId id="265" r:id="rId11"/>
    <p:sldId id="309" r:id="rId12"/>
    <p:sldId id="336" r:id="rId13"/>
    <p:sldId id="323" r:id="rId14"/>
    <p:sldId id="334" r:id="rId15"/>
    <p:sldId id="353" r:id="rId16"/>
    <p:sldId id="352" r:id="rId17"/>
    <p:sldId id="339" r:id="rId18"/>
    <p:sldId id="340" r:id="rId19"/>
    <p:sldId id="343" r:id="rId20"/>
    <p:sldId id="348" r:id="rId21"/>
    <p:sldId id="345" r:id="rId22"/>
    <p:sldId id="349" r:id="rId23"/>
    <p:sldId id="350" r:id="rId24"/>
    <p:sldId id="351" r:id="rId25"/>
    <p:sldId id="347" r:id="rId26"/>
    <p:sldId id="344" r:id="rId27"/>
    <p:sldId id="318" r:id="rId28"/>
    <p:sldId id="319" r:id="rId29"/>
    <p:sldId id="314" r:id="rId30"/>
    <p:sldId id="342" r:id="rId31"/>
    <p:sldId id="308" r:id="rId32"/>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324" autoAdjust="0"/>
    <p:restoredTop sz="79574" autoAdjust="0"/>
  </p:normalViewPr>
  <p:slideViewPr>
    <p:cSldViewPr>
      <p:cViewPr>
        <p:scale>
          <a:sx n="70" d="100"/>
          <a:sy n="70" d="100"/>
        </p:scale>
        <p:origin x="-1356" y="-168"/>
      </p:cViewPr>
      <p:guideLst>
        <p:guide orient="horz" pos="2160"/>
        <p:guide pos="2880"/>
      </p:guideLst>
    </p:cSldViewPr>
  </p:slideViewPr>
  <p:outlineViewPr>
    <p:cViewPr>
      <p:scale>
        <a:sx n="33" d="100"/>
        <a:sy n="33" d="100"/>
      </p:scale>
      <p:origin x="240" y="0"/>
    </p:cViewPr>
  </p:outlineViewPr>
  <p:notesTextViewPr>
    <p:cViewPr>
      <p:scale>
        <a:sx n="200" d="100"/>
        <a:sy n="200" d="100"/>
      </p:scale>
      <p:origin x="0" y="0"/>
    </p:cViewPr>
  </p:notesTextViewPr>
  <p:sorterViewPr>
    <p:cViewPr>
      <p:scale>
        <a:sx n="66" d="100"/>
        <a:sy n="66" d="100"/>
      </p:scale>
      <p:origin x="0" y="0"/>
    </p:cViewPr>
  </p:sorterViewPr>
  <p:notesViewPr>
    <p:cSldViewPr>
      <p:cViewPr varScale="1">
        <p:scale>
          <a:sx n="69" d="100"/>
          <a:sy n="69" d="100"/>
        </p:scale>
        <p:origin x="-3306" y="-108"/>
      </p:cViewPr>
      <p:guideLst>
        <p:guide orient="horz" pos="3108"/>
        <p:guide pos="2122"/>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0" cy="493315"/>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815374" y="0"/>
            <a:ext cx="2918830" cy="493315"/>
          </a:xfrm>
          <a:prstGeom prst="rect">
            <a:avLst/>
          </a:prstGeom>
        </p:spPr>
        <p:txBody>
          <a:bodyPr vert="horz" lIns="93177" tIns="46589" rIns="93177" bIns="46589" rtlCol="0"/>
          <a:lstStyle>
            <a:lvl1pPr algn="r">
              <a:defRPr sz="1200"/>
            </a:lvl1pPr>
          </a:lstStyle>
          <a:p>
            <a:fld id="{D711DBCF-41FE-4BEB-ADD0-C83C4BBF800D}" type="datetimeFigureOut">
              <a:rPr lang="en-US" smtClean="0"/>
              <a:pPr/>
              <a:t>1/19/2017</a:t>
            </a:fld>
            <a:endParaRPr lang="en-US" dirty="0"/>
          </a:p>
        </p:txBody>
      </p:sp>
      <p:sp>
        <p:nvSpPr>
          <p:cNvPr id="4" name="Footer Placeholder 3"/>
          <p:cNvSpPr>
            <a:spLocks noGrp="1"/>
          </p:cNvSpPr>
          <p:nvPr>
            <p:ph type="ftr" sz="quarter" idx="2"/>
          </p:nvPr>
        </p:nvSpPr>
        <p:spPr>
          <a:xfrm>
            <a:off x="0" y="9371287"/>
            <a:ext cx="2918830" cy="493315"/>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15374" y="9371287"/>
            <a:ext cx="2918830" cy="493315"/>
          </a:xfrm>
          <a:prstGeom prst="rect">
            <a:avLst/>
          </a:prstGeom>
        </p:spPr>
        <p:txBody>
          <a:bodyPr vert="horz" lIns="93177" tIns="46589" rIns="93177" bIns="46589" rtlCol="0" anchor="b"/>
          <a:lstStyle>
            <a:lvl1pPr algn="r">
              <a:defRPr sz="1200"/>
            </a:lvl1pPr>
          </a:lstStyle>
          <a:p>
            <a:fld id="{0D586C29-E9AC-426F-81B7-2FBACEAAF4A7}" type="slidenum">
              <a:rPr lang="en-US" smtClean="0"/>
              <a:pPr/>
              <a:t>‹#›</a:t>
            </a:fld>
            <a:endParaRPr lang="en-US" dirty="0"/>
          </a:p>
        </p:txBody>
      </p:sp>
    </p:spTree>
    <p:extLst>
      <p:ext uri="{BB962C8B-B14F-4D97-AF65-F5344CB8AC3E}">
        <p14:creationId xmlns="" xmlns:p14="http://schemas.microsoft.com/office/powerpoint/2010/main" val="161136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0" cy="493315"/>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15374" y="0"/>
            <a:ext cx="2918830" cy="493315"/>
          </a:xfrm>
          <a:prstGeom prst="rect">
            <a:avLst/>
          </a:prstGeom>
        </p:spPr>
        <p:txBody>
          <a:bodyPr vert="horz" lIns="93177" tIns="46589" rIns="93177" bIns="46589" rtlCol="0"/>
          <a:lstStyle>
            <a:lvl1pPr algn="r">
              <a:defRPr sz="1200"/>
            </a:lvl1pPr>
          </a:lstStyle>
          <a:p>
            <a:fld id="{33460225-E1BF-405C-AD20-B4527446C85E}" type="datetimeFigureOut">
              <a:rPr lang="en-US" smtClean="0"/>
              <a:pPr/>
              <a:t>1/19/2017</a:t>
            </a:fld>
            <a:endParaRPr lang="en-US" dirty="0"/>
          </a:p>
        </p:txBody>
      </p:sp>
      <p:sp>
        <p:nvSpPr>
          <p:cNvPr id="4" name="Slide Image Placeholder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73577" y="4686500"/>
            <a:ext cx="5388610" cy="443984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1287"/>
            <a:ext cx="2918830" cy="493315"/>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5374" y="9371287"/>
            <a:ext cx="2918830" cy="493315"/>
          </a:xfrm>
          <a:prstGeom prst="rect">
            <a:avLst/>
          </a:prstGeom>
        </p:spPr>
        <p:txBody>
          <a:bodyPr vert="horz" lIns="93177" tIns="46589" rIns="93177" bIns="46589" rtlCol="0" anchor="b"/>
          <a:lstStyle>
            <a:lvl1pPr algn="r">
              <a:defRPr sz="1200"/>
            </a:lvl1pPr>
          </a:lstStyle>
          <a:p>
            <a:fld id="{85BD04D1-64FA-4A01-A8A7-28C44925ECEC}" type="slidenum">
              <a:rPr lang="en-US" smtClean="0"/>
              <a:pPr/>
              <a:t>‹#›</a:t>
            </a:fld>
            <a:endParaRPr lang="en-US" dirty="0"/>
          </a:p>
        </p:txBody>
      </p:sp>
    </p:spTree>
    <p:extLst>
      <p:ext uri="{BB962C8B-B14F-4D97-AF65-F5344CB8AC3E}">
        <p14:creationId xmlns="" xmlns:p14="http://schemas.microsoft.com/office/powerpoint/2010/main" val="155044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BD04D1-64FA-4A01-A8A7-28C44925ECEC}" type="slidenum">
              <a:rPr lang="en-US" smtClean="0"/>
              <a:pPr/>
              <a:t>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BD04D1-64FA-4A01-A8A7-28C44925ECEC}" type="slidenum">
              <a:rPr lang="en-US" smtClean="0"/>
              <a:pPr/>
              <a:t>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BD04D1-64FA-4A01-A8A7-28C44925ECEC}"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6D365-0F4C-40F0-B4FD-719E4C48398D}" type="datetimeFigureOut">
              <a:rPr lang="en-US" smtClean="0"/>
              <a:pPr/>
              <a:t>1/19/2017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D365-0F4C-40F0-B4FD-719E4C48398D}" type="datetimeFigureOut">
              <a:rPr lang="en-US" smtClean="0"/>
              <a:pPr/>
              <a:t>1/19/2017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6B5C3-4AF1-4855-BA32-A6548AD848D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ubtitle 5"/>
          <p:cNvSpPr>
            <a:spLocks noGrp="1"/>
          </p:cNvSpPr>
          <p:nvPr/>
        </p:nvSpPr>
        <p:spPr bwMode="auto">
          <a:xfrm>
            <a:off x="0" y="5791200"/>
            <a:ext cx="4343400" cy="1066800"/>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a:lstStyle/>
          <a:p>
            <a:pPr>
              <a:lnSpc>
                <a:spcPct val="80000"/>
              </a:lnSpc>
              <a:buFont typeface="Arial" charset="0"/>
              <a:buNone/>
            </a:pPr>
            <a:r>
              <a:rPr lang="en-US" sz="2000" dirty="0" smtClean="0">
                <a:latin typeface="Arial" pitchFamily="34" charset="0"/>
                <a:cs typeface="Arial" pitchFamily="34" charset="0"/>
              </a:rPr>
              <a:t>Project </a:t>
            </a:r>
            <a:r>
              <a:rPr lang="en-US" sz="2000" err="1" smtClean="0">
                <a:latin typeface="Arial" pitchFamily="34" charset="0"/>
                <a:cs typeface="Arial" pitchFamily="34" charset="0"/>
              </a:rPr>
              <a:t>by</a:t>
            </a:r>
            <a:r>
              <a:rPr lang="en-US" sz="2000" smtClean="0">
                <a:latin typeface="Arial" pitchFamily="34" charset="0"/>
                <a:cs typeface="Arial" pitchFamily="34" charset="0"/>
              </a:rPr>
              <a:t>: Md</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Sohag</a:t>
            </a:r>
            <a:endParaRPr lang="en-US" sz="2000" dirty="0" smtClean="0">
              <a:latin typeface="Arial" pitchFamily="34" charset="0"/>
              <a:cs typeface="Arial" pitchFamily="34" charset="0"/>
            </a:endParaRPr>
          </a:p>
          <a:p>
            <a:pPr>
              <a:lnSpc>
                <a:spcPct val="80000"/>
              </a:lnSpc>
              <a:buFont typeface="Arial" charset="0"/>
              <a:buNone/>
            </a:pPr>
            <a:endParaRPr lang="en-US" sz="2000" dirty="0" smtClean="0">
              <a:latin typeface="Arial" pitchFamily="34" charset="0"/>
              <a:cs typeface="Arial" pitchFamily="34" charset="0"/>
            </a:endParaRPr>
          </a:p>
          <a:p>
            <a:pPr>
              <a:lnSpc>
                <a:spcPct val="80000"/>
              </a:lnSpc>
              <a:buFont typeface="Arial" charset="0"/>
              <a:buNone/>
            </a:pPr>
            <a:r>
              <a:rPr lang="en-US" sz="2000" dirty="0" smtClean="0">
                <a:latin typeface="Arial" pitchFamily="34" charset="0"/>
                <a:cs typeface="Arial" pitchFamily="34" charset="0"/>
              </a:rPr>
              <a:t>Identified by: Md. Abdul </a:t>
            </a:r>
            <a:r>
              <a:rPr lang="en-US" sz="2000" dirty="0" err="1" smtClean="0">
                <a:latin typeface="Arial" pitchFamily="34" charset="0"/>
                <a:cs typeface="Arial" pitchFamily="34" charset="0"/>
              </a:rPr>
              <a:t>Mannan</a:t>
            </a:r>
            <a:r>
              <a:rPr lang="en-US" sz="2000" dirty="0" smtClean="0">
                <a:latin typeface="Arial" pitchFamily="34" charset="0"/>
                <a:cs typeface="Arial" pitchFamily="34" charset="0"/>
              </a:rPr>
              <a:t> </a:t>
            </a:r>
          </a:p>
          <a:p>
            <a:pPr>
              <a:lnSpc>
                <a:spcPct val="80000"/>
              </a:lnSpc>
            </a:pPr>
            <a:r>
              <a:rPr lang="en-US" sz="2000" dirty="0" smtClean="0">
                <a:latin typeface="Arial" pitchFamily="34" charset="0"/>
                <a:cs typeface="Arial" pitchFamily="34" charset="0"/>
              </a:rPr>
              <a:t>Verified By : Mir Hossian Chowdhury</a:t>
            </a:r>
            <a:endParaRPr lang="en-US" sz="2400" b="1" dirty="0">
              <a:latin typeface="Arial" pitchFamily="34" charset="0"/>
              <a:cs typeface="Arial" pitchFamily="34" charset="0"/>
            </a:endParaRPr>
          </a:p>
        </p:txBody>
      </p:sp>
      <p:sp>
        <p:nvSpPr>
          <p:cNvPr id="2052" name="Text Box 12"/>
          <p:cNvSpPr txBox="1">
            <a:spLocks noChangeArrowheads="1"/>
          </p:cNvSpPr>
          <p:nvPr/>
        </p:nvSpPr>
        <p:spPr bwMode="auto">
          <a:xfrm>
            <a:off x="5791200" y="6477000"/>
            <a:ext cx="2438400" cy="339186"/>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lIns="92065" tIns="46033" rIns="92065" bIns="46033">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lnSpc>
                <a:spcPct val="80000"/>
              </a:lnSpc>
              <a:spcBef>
                <a:spcPct val="50000"/>
              </a:spcBef>
            </a:pPr>
            <a:r>
              <a:rPr lang="en-US" sz="2000" b="1" dirty="0">
                <a:solidFill>
                  <a:srgbClr val="0000FF"/>
                </a:solidFill>
                <a:latin typeface="Lucida Sans Unicode" pitchFamily="34" charset="0"/>
              </a:rPr>
              <a:t>GRAMEEN TRUST</a:t>
            </a:r>
          </a:p>
        </p:txBody>
      </p:sp>
      <p:pic>
        <p:nvPicPr>
          <p:cNvPr id="2053" name="Picture 7" descr="GT-LOGO"/>
          <p:cNvPicPr>
            <a:picLocks noChangeAspect="1" noChangeArrowheads="1"/>
          </p:cNvPicPr>
          <p:nvPr/>
        </p:nvPicPr>
        <p:blipFill>
          <a:blip r:embed="rId2" cstate="print">
            <a:clrChange>
              <a:clrFrom>
                <a:srgbClr val="000000"/>
              </a:clrFrom>
              <a:clrTo>
                <a:srgbClr val="000000">
                  <a:alpha val="0"/>
                </a:srgbClr>
              </a:clrTo>
            </a:clrChange>
            <a:extLst>
              <a:ext uri="{28A0092B-C50C-407E-A947-70E740481C1C}">
                <a14:useLocalDpi xmlns="" xmlns:a14="http://schemas.microsoft.com/office/drawing/2010/main" val="0"/>
              </a:ext>
            </a:extLst>
          </a:blip>
          <a:srcRect/>
          <a:stretch>
            <a:fillRect/>
          </a:stretch>
        </p:blipFill>
        <p:spPr bwMode="auto">
          <a:xfrm>
            <a:off x="8257309" y="5791200"/>
            <a:ext cx="810491"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6324600" y="5692914"/>
            <a:ext cx="1904999" cy="707886"/>
          </a:xfrm>
          <a:prstGeom prst="rect">
            <a:avLst/>
          </a:prstGeom>
          <a:ln/>
          <a:extLst>
            <a:ext uri="{91240B29-F687-4F45-9708-019B960494DF}">
              <a14:hiddenLine xmlns="" xmlns:a14="http://schemas.microsoft.com/office/drawing/2010/main"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dirty="0" smtClean="0">
                <a:latin typeface="Arial" charset="0"/>
              </a:rPr>
              <a:t>Noakhali Unit</a:t>
            </a:r>
          </a:p>
          <a:p>
            <a:pPr algn="ctr"/>
            <a:r>
              <a:rPr lang="en-US" sz="2000" dirty="0" smtClean="0">
                <a:latin typeface="Arial" charset="0"/>
              </a:rPr>
              <a:t>Region -2</a:t>
            </a:r>
            <a:endParaRPr lang="en-US" sz="2000" dirty="0">
              <a:latin typeface="Arial" charset="0"/>
            </a:endParaRPr>
          </a:p>
        </p:txBody>
      </p:sp>
      <p:sp>
        <p:nvSpPr>
          <p:cNvPr id="11" name="Title 1"/>
          <p:cNvSpPr txBox="1">
            <a:spLocks/>
          </p:cNvSpPr>
          <p:nvPr/>
        </p:nvSpPr>
        <p:spPr>
          <a:xfrm>
            <a:off x="0" y="0"/>
            <a:ext cx="9144000" cy="114300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t">
            <a:noAutofit/>
          </a:bodyPr>
          <a:lstStyle/>
          <a:p>
            <a:pPr lvl="0" algn="ctr" eaLnBrk="0" fontAlgn="base" hangingPunct="0">
              <a:spcBef>
                <a:spcPct val="0"/>
              </a:spcBef>
            </a:pPr>
            <a:r>
              <a:rPr lang="en-US" sz="7200" b="1" spc="300" dirty="0" err="1" smtClean="0">
                <a:solidFill>
                  <a:schemeClr val="tx1"/>
                </a:solidFill>
                <a:effectLst>
                  <a:outerShdw blurRad="38100" dist="38100" dir="2700000" algn="tl">
                    <a:srgbClr val="000000">
                      <a:alpha val="43137"/>
                    </a:srgbClr>
                  </a:outerShdw>
                  <a:reflection blurRad="12700" stA="48000" endA="300" endPos="55000" dir="5400000" sy="-90000" algn="bl" rotWithShape="0"/>
                </a:effectLst>
                <a:cs typeface="Arial" pitchFamily="34" charset="0"/>
              </a:rPr>
              <a:t>S.G.R.A</a:t>
            </a:r>
            <a:r>
              <a:rPr lang="en-US" sz="7200" b="1" spc="300" noProof="0"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cs typeface="Arial" pitchFamily="34" charset="0"/>
              </a:rPr>
              <a:t> Metal Shop</a:t>
            </a:r>
            <a:endParaRPr kumimoji="0" lang="en-US" sz="7200" b="1" u="none" strike="noStrike" kern="1200" cap="none" spc="0" normalizeH="0" baseline="0" noProof="0" dirty="0" smtClean="0">
              <a:ln>
                <a:noFill/>
              </a:ln>
              <a:solidFill>
                <a:schemeClr val="tx1"/>
              </a:solidFill>
              <a:effectLst/>
              <a:uLnTx/>
              <a:uFillTx/>
              <a:ea typeface="+mn-ea"/>
              <a:cs typeface="Arial"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76200" y="1066800"/>
            <a:ext cx="9220200" cy="4572000"/>
          </a:xfrm>
          <a:prstGeom prst="rect">
            <a:avLst/>
          </a:prstGeom>
          <a:noFill/>
          <a:ln w="9525">
            <a:noFill/>
            <a:miter lim="800000"/>
            <a:headEnd/>
            <a:tailEnd/>
          </a:ln>
          <a:effectLst/>
        </p:spPr>
      </p:pic>
    </p:spTree>
    <p:extLst>
      <p:ext uri="{BB962C8B-B14F-4D97-AF65-F5344CB8AC3E}">
        <p14:creationId xmlns="" xmlns:p14="http://schemas.microsoft.com/office/powerpoint/2010/main" val="276381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1066800"/>
          </a:xfrm>
        </p:spPr>
        <p:style>
          <a:lnRef idx="1">
            <a:schemeClr val="accent1"/>
          </a:lnRef>
          <a:fillRef idx="2">
            <a:schemeClr val="accent1"/>
          </a:fillRef>
          <a:effectRef idx="1">
            <a:schemeClr val="accent1"/>
          </a:effectRef>
          <a:fontRef idx="minor">
            <a:schemeClr val="dk1"/>
          </a:fontRef>
        </p:style>
        <p:txBody>
          <a:bodyPr>
            <a:noAutofit/>
          </a:bodyPr>
          <a:lstStyle/>
          <a:p>
            <a:pPr>
              <a:defRPr/>
            </a:pPr>
            <a:r>
              <a:rPr lang="en-US" sz="24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Cash</a:t>
            </a:r>
            <a:r>
              <a:rPr lang="en-US" sz="2400" dirty="0" smtClean="0">
                <a:solidFill>
                  <a:schemeClr val="tx1"/>
                </a:solidFill>
                <a:cs typeface="Arial" pitchFamily="34" charset="0"/>
              </a:rPr>
              <a:t> </a:t>
            </a:r>
            <a:r>
              <a:rPr lang="en-US" sz="24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flow projection on  business plan (Rec. &amp; Pay.)</a:t>
            </a:r>
          </a:p>
        </p:txBody>
      </p:sp>
      <p:graphicFrame>
        <p:nvGraphicFramePr>
          <p:cNvPr id="4" name="Table 3"/>
          <p:cNvGraphicFramePr>
            <a:graphicFrameLocks noGrp="1"/>
          </p:cNvGraphicFramePr>
          <p:nvPr>
            <p:extLst>
              <p:ext uri="{D42A27DB-BD31-4B8C-83A1-F6EECF244321}">
                <p14:modId xmlns="" xmlns:p14="http://schemas.microsoft.com/office/powerpoint/2010/main" val="1898590301"/>
              </p:ext>
            </p:extLst>
          </p:nvPr>
        </p:nvGraphicFramePr>
        <p:xfrm>
          <a:off x="76201" y="1143000"/>
          <a:ext cx="8915398" cy="5198174"/>
        </p:xfrm>
        <a:graphic>
          <a:graphicData uri="http://schemas.openxmlformats.org/drawingml/2006/table">
            <a:tbl>
              <a:tblPr/>
              <a:tblGrid>
                <a:gridCol w="642550"/>
                <a:gridCol w="3935628"/>
                <a:gridCol w="1445740"/>
                <a:gridCol w="1445740"/>
                <a:gridCol w="1445740"/>
              </a:tblGrid>
              <a:tr h="533400">
                <a:tc>
                  <a:txBody>
                    <a:bodyPr/>
                    <a:lstStyle/>
                    <a:p>
                      <a:pPr algn="ctr" fontAlgn="ctr"/>
                      <a:r>
                        <a:rPr lang="en-US" sz="1800" b="1" i="0" u="none" strike="noStrike" dirty="0" smtClean="0">
                          <a:solidFill>
                            <a:srgbClr val="000000"/>
                          </a:solidFill>
                          <a:latin typeface="Calibri"/>
                        </a:rPr>
                        <a:t>Sl #</a:t>
                      </a:r>
                      <a:endParaRPr lang="en-US" sz="18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800" b="1" i="0" u="none" strike="noStrike" dirty="0">
                          <a:solidFill>
                            <a:srgbClr val="000000"/>
                          </a:solidFill>
                          <a:latin typeface="Calibri"/>
                        </a:rPr>
                        <a:t>Particulars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800" b="1" i="0" u="none" strike="noStrike" dirty="0">
                          <a:solidFill>
                            <a:srgbClr val="000000"/>
                          </a:solidFill>
                          <a:latin typeface="Calibri"/>
                        </a:rPr>
                        <a:t>Year  1 (BDT)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800" b="1" i="0" u="none" strike="noStrike" dirty="0">
                          <a:solidFill>
                            <a:srgbClr val="000000"/>
                          </a:solidFill>
                          <a:latin typeface="Calibri"/>
                        </a:rPr>
                        <a:t>Year  2 (BDT)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800" b="1" i="0" u="none" strike="noStrike" dirty="0" smtClean="0">
                          <a:solidFill>
                            <a:srgbClr val="000000"/>
                          </a:solidFill>
                          <a:latin typeface="Calibri"/>
                        </a:rPr>
                        <a:t>Year</a:t>
                      </a:r>
                      <a:r>
                        <a:rPr lang="en-US" sz="1800" b="1" i="0" u="none" strike="noStrike" baseline="0" dirty="0" smtClean="0">
                          <a:solidFill>
                            <a:srgbClr val="000000"/>
                          </a:solidFill>
                          <a:latin typeface="Calibri"/>
                        </a:rPr>
                        <a:t> 3 (BDT)</a:t>
                      </a:r>
                      <a:endParaRPr lang="en-US" sz="18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381000">
                <a:tc>
                  <a:txBody>
                    <a:bodyPr/>
                    <a:lstStyle/>
                    <a:p>
                      <a:pPr algn="l" fontAlgn="b"/>
                      <a:r>
                        <a:rPr lang="en-US" sz="1800" b="1" i="0" u="none" strike="noStrike" dirty="0" smtClean="0">
                          <a:solidFill>
                            <a:srgbClr val="000000"/>
                          </a:solidFill>
                          <a:latin typeface="Calibri"/>
                        </a:rPr>
                        <a:t>1.0</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Cash Inflow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6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16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8282">
                <a:tc>
                  <a:txBody>
                    <a:bodyPr/>
                    <a:lstStyle/>
                    <a:p>
                      <a:pPr algn="l" fontAlgn="b"/>
                      <a:r>
                        <a:rPr lang="en-US" sz="1800" b="1" i="0" u="none" strike="noStrike" dirty="0" smtClean="0">
                          <a:solidFill>
                            <a:srgbClr val="000000"/>
                          </a:solidFill>
                          <a:latin typeface="Calibri"/>
                        </a:rPr>
                        <a:t>1.1</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Investment Infusion by Investor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pitchFamily="34" charset="0"/>
                          <a:cs typeface="Calibri" pitchFamily="34" charset="0"/>
                        </a:rPr>
                        <a:t>80,000</a:t>
                      </a:r>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8282">
                <a:tc>
                  <a:txBody>
                    <a:bodyPr/>
                    <a:lstStyle/>
                    <a:p>
                      <a:pPr algn="l" fontAlgn="b"/>
                      <a:r>
                        <a:rPr lang="en-US" sz="1800" b="1" i="0" u="none" strike="noStrike" dirty="0" smtClean="0">
                          <a:solidFill>
                            <a:srgbClr val="000000"/>
                          </a:solidFill>
                          <a:latin typeface="Calibri"/>
                        </a:rPr>
                        <a:t>1.2</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Net Profit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cap="none" normalizeH="0" baseline="0" dirty="0" smtClean="0">
                          <a:ln>
                            <a:noFill/>
                          </a:ln>
                          <a:solidFill>
                            <a:schemeClr val="tx1"/>
                          </a:solidFill>
                          <a:effectLst/>
                          <a:latin typeface="Calibri" pitchFamily="34" charset="0"/>
                          <a:cs typeface="Calibri" pitchFamily="34" charset="0"/>
                        </a:rPr>
                        <a:t>78,096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Calibri" pitchFamily="34" charset="0"/>
                          <a:cs typeface="Calibri" pitchFamily="34" charset="0"/>
                        </a:rPr>
                        <a:t>92,496</a:t>
                      </a: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Calibri" pitchFamily="34" charset="0"/>
                          <a:cs typeface="Calibri" pitchFamily="34" charset="0"/>
                        </a:rPr>
                        <a:t>1,06,896</a:t>
                      </a: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6240">
                <a:tc>
                  <a:txBody>
                    <a:bodyPr/>
                    <a:lstStyle/>
                    <a:p>
                      <a:pPr algn="l" fontAlgn="b"/>
                      <a:r>
                        <a:rPr lang="en-US" sz="1800" b="1" i="0" u="none" strike="noStrike" dirty="0" smtClean="0">
                          <a:solidFill>
                            <a:srgbClr val="000000"/>
                          </a:solidFill>
                          <a:latin typeface="Calibri"/>
                        </a:rPr>
                        <a:t>1.3</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smtClean="0">
                          <a:solidFill>
                            <a:srgbClr val="000000"/>
                          </a:solidFill>
                          <a:latin typeface="Calibri"/>
                        </a:rPr>
                        <a:t>Depreciation (Non</a:t>
                      </a:r>
                      <a:r>
                        <a:rPr lang="en-US" sz="1800" b="1" i="0" u="none" strike="noStrike" baseline="0" dirty="0" smtClean="0">
                          <a:solidFill>
                            <a:srgbClr val="000000"/>
                          </a:solidFill>
                          <a:latin typeface="Calibri"/>
                        </a:rPr>
                        <a:t> cash item)</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Calibri" pitchFamily="34" charset="0"/>
                          <a:cs typeface="Calibri" pitchFamily="34" charset="0"/>
                        </a:rPr>
                        <a:t>9,504</a:t>
                      </a: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Calibri" pitchFamily="34" charset="0"/>
                          <a:cs typeface="Calibri" pitchFamily="34" charset="0"/>
                        </a:rPr>
                        <a:t>9,504</a:t>
                      </a: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Calibri" pitchFamily="34" charset="0"/>
                          <a:cs typeface="Calibri" pitchFamily="34" charset="0"/>
                        </a:rPr>
                        <a:t>9,504</a:t>
                      </a: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r>
                        <a:rPr lang="en-US" sz="1800" b="1" i="0" u="none" strike="noStrike" dirty="0" smtClean="0">
                          <a:solidFill>
                            <a:srgbClr val="000000"/>
                          </a:solidFill>
                          <a:latin typeface="Calibri"/>
                        </a:rPr>
                        <a:t>1.4</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Opening Balance of Cash Surplus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Calibri" pitchFamily="34" charset="0"/>
                          <a:cs typeface="Calibri" pitchFamily="34" charset="0"/>
                        </a:rPr>
                        <a:t>55,600</a:t>
                      </a: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Calibri" pitchFamily="34" charset="0"/>
                          <a:cs typeface="Calibri" pitchFamily="34" charset="0"/>
                        </a:rPr>
                        <a:t>1,25,600</a:t>
                      </a: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Total Cash Inflow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1" dirty="0" smtClean="0">
                          <a:latin typeface="Calibri" pitchFamily="34" charset="0"/>
                          <a:cs typeface="Calibri" pitchFamily="34" charset="0"/>
                        </a:rPr>
                        <a:t>1,67,600</a:t>
                      </a:r>
                      <a:endParaRPr lang="en-US" sz="2000" b="1"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1" dirty="0" smtClean="0">
                          <a:latin typeface="Calibri" pitchFamily="34" charset="0"/>
                          <a:cs typeface="Calibri" pitchFamily="34" charset="0"/>
                        </a:rPr>
                        <a:t>1,57,600</a:t>
                      </a:r>
                      <a:endParaRPr lang="en-US" sz="2000" b="1"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1" dirty="0" smtClean="0">
                          <a:latin typeface="Calibri" pitchFamily="34" charset="0"/>
                          <a:cs typeface="Calibri" pitchFamily="34" charset="0"/>
                        </a:rPr>
                        <a:t>2,42,000</a:t>
                      </a:r>
                      <a:endParaRPr lang="en-US" sz="2000" b="1"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22759">
                <a:tc>
                  <a:txBody>
                    <a:bodyPr/>
                    <a:lstStyle/>
                    <a:p>
                      <a:pPr algn="l" fontAlgn="b"/>
                      <a:r>
                        <a:rPr lang="en-US" sz="1800" b="1" i="0" u="none" strike="noStrike" dirty="0" smtClean="0">
                          <a:solidFill>
                            <a:srgbClr val="000000"/>
                          </a:solidFill>
                          <a:latin typeface="Calibri"/>
                        </a:rPr>
                        <a:t>2.0</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Cash Outflow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22759">
                <a:tc>
                  <a:txBody>
                    <a:bodyPr/>
                    <a:lstStyle/>
                    <a:p>
                      <a:pPr algn="l" fontAlgn="b"/>
                      <a:r>
                        <a:rPr lang="en-US" sz="1800" b="1" i="0" u="none" strike="noStrike" dirty="0" smtClean="0">
                          <a:solidFill>
                            <a:srgbClr val="000000"/>
                          </a:solidFill>
                          <a:latin typeface="Calibri"/>
                        </a:rPr>
                        <a:t>2.1</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Purchase of Product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pitchFamily="34" charset="0"/>
                          <a:cs typeface="Calibri" pitchFamily="34" charset="0"/>
                        </a:rPr>
                        <a:t>80,000</a:t>
                      </a:r>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22759">
                <a:tc>
                  <a:txBody>
                    <a:bodyPr/>
                    <a:lstStyle/>
                    <a:p>
                      <a:pPr algn="l" fontAlgn="b"/>
                      <a:r>
                        <a:rPr lang="en-US" sz="1800" b="1" i="0" u="none" strike="noStrike" dirty="0" smtClean="0">
                          <a:solidFill>
                            <a:srgbClr val="000000"/>
                          </a:solidFill>
                          <a:latin typeface="Calibri"/>
                        </a:rPr>
                        <a:t>2.2</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latin typeface="Calibri"/>
                        </a:rPr>
                        <a:t>Payment of GB Loan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77412">
                <a:tc>
                  <a:txBody>
                    <a:bodyPr/>
                    <a:lstStyle/>
                    <a:p>
                      <a:pPr algn="l" fontAlgn="b"/>
                      <a:r>
                        <a:rPr lang="en-US" sz="1800" b="1" i="0" u="none" strike="noStrike" dirty="0" smtClean="0">
                          <a:solidFill>
                            <a:srgbClr val="000000"/>
                          </a:solidFill>
                          <a:latin typeface="Calibri"/>
                        </a:rPr>
                        <a:t>2.3</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Investment Pay Back </a:t>
                      </a:r>
                      <a:r>
                        <a:rPr lang="en-US" sz="1800" b="1" i="0" u="none" strike="noStrike" baseline="0" dirty="0" smtClean="0">
                          <a:solidFill>
                            <a:srgbClr val="000000"/>
                          </a:solidFill>
                          <a:latin typeface="Calibri"/>
                        </a:rPr>
                        <a:t> </a:t>
                      </a:r>
                      <a:r>
                        <a:rPr lang="en-US" sz="1800" b="1" i="0" u="none" strike="noStrike" dirty="0" smtClean="0">
                          <a:solidFill>
                            <a:srgbClr val="000000"/>
                          </a:solidFill>
                          <a:latin typeface="Calibri"/>
                        </a:rPr>
                        <a:t>Including </a:t>
                      </a:r>
                      <a:r>
                        <a:rPr lang="en-US" sz="1800" b="1" i="0" u="none" strike="noStrike" dirty="0">
                          <a:solidFill>
                            <a:srgbClr val="000000"/>
                          </a:solidFill>
                          <a:latin typeface="Calibri"/>
                        </a:rPr>
                        <a:t>Ownership </a:t>
                      </a:r>
                      <a:r>
                        <a:rPr lang="en-US" sz="1800" b="1" i="0" u="none" strike="noStrike" dirty="0" smtClean="0">
                          <a:solidFill>
                            <a:srgbClr val="000000"/>
                          </a:solidFill>
                          <a:latin typeface="Calibri"/>
                        </a:rPr>
                        <a:t>Tr. Fee</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pitchFamily="34" charset="0"/>
                          <a:cs typeface="Calibri" pitchFamily="34" charset="0"/>
                        </a:rPr>
                        <a:t>32,000</a:t>
                      </a:r>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pitchFamily="34" charset="0"/>
                          <a:cs typeface="Calibri" pitchFamily="34" charset="0"/>
                        </a:rPr>
                        <a:t>32,000</a:t>
                      </a:r>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000" b="0" i="0" u="none" strike="noStrike" dirty="0" smtClean="0">
                          <a:solidFill>
                            <a:srgbClr val="000000"/>
                          </a:solidFill>
                          <a:latin typeface="Calibri" pitchFamily="34" charset="0"/>
                          <a:cs typeface="Calibri" pitchFamily="34" charset="0"/>
                        </a:rPr>
                        <a:t>32,000</a:t>
                      </a:r>
                      <a:endParaRPr lang="en-US" sz="20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Total Cash Outflow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1" dirty="0" smtClean="0">
                          <a:latin typeface="Calibri" pitchFamily="34" charset="0"/>
                          <a:cs typeface="Calibri" pitchFamily="34" charset="0"/>
                        </a:rPr>
                        <a:t>1,12,000</a:t>
                      </a:r>
                      <a:endParaRPr lang="en-US" sz="2000" b="1"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1" dirty="0" smtClean="0">
                          <a:latin typeface="Calibri" pitchFamily="34" charset="0"/>
                          <a:cs typeface="Calibri" pitchFamily="34" charset="0"/>
                        </a:rPr>
                        <a:t>32,000</a:t>
                      </a:r>
                      <a:endParaRPr lang="en-US" sz="2000" b="1"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1" dirty="0" smtClean="0">
                          <a:latin typeface="Calibri" pitchFamily="34" charset="0"/>
                          <a:cs typeface="Calibri" pitchFamily="34" charset="0"/>
                        </a:rPr>
                        <a:t>32,000</a:t>
                      </a:r>
                      <a:endParaRPr lang="en-US" sz="2000" b="1"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r>
                        <a:rPr lang="en-US" sz="1800" b="1" i="0" u="none" strike="noStrike" dirty="0" smtClean="0">
                          <a:solidFill>
                            <a:srgbClr val="000000"/>
                          </a:solidFill>
                          <a:latin typeface="Calibri"/>
                        </a:rPr>
                        <a:t>3.0</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smtClean="0">
                          <a:solidFill>
                            <a:srgbClr val="000000"/>
                          </a:solidFill>
                          <a:latin typeface="Calibri"/>
                        </a:rPr>
                        <a:t> Net </a:t>
                      </a:r>
                      <a:r>
                        <a:rPr lang="en-US" sz="1800" b="1" i="0" u="none" strike="noStrike" dirty="0">
                          <a:solidFill>
                            <a:srgbClr val="000000"/>
                          </a:solidFill>
                          <a:latin typeface="Calibri"/>
                        </a:rPr>
                        <a:t>Cash Surplus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Calibri" pitchFamily="34" charset="0"/>
                          <a:cs typeface="Calibri" pitchFamily="34" charset="0"/>
                        </a:rPr>
                        <a:t>55,600</a:t>
                      </a: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Calibri" pitchFamily="34" charset="0"/>
                          <a:cs typeface="Calibri" pitchFamily="34" charset="0"/>
                        </a:rPr>
                        <a:t>1,25,600</a:t>
                      </a: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000" b="0" dirty="0" smtClean="0">
                          <a:latin typeface="Calibri" pitchFamily="34" charset="0"/>
                          <a:cs typeface="Calibri" pitchFamily="34" charset="0"/>
                        </a:rPr>
                        <a:t>2,10,000</a:t>
                      </a:r>
                      <a:endParaRPr lang="en-US" sz="20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08" name="Group 20"/>
          <p:cNvGraphicFramePr>
            <a:graphicFrameLocks noGrp="1"/>
          </p:cNvGraphicFramePr>
          <p:nvPr>
            <p:ph idx="1"/>
            <p:extLst>
              <p:ext uri="{D42A27DB-BD31-4B8C-83A1-F6EECF244321}">
                <p14:modId xmlns="" xmlns:p14="http://schemas.microsoft.com/office/powerpoint/2010/main" val="3937928071"/>
              </p:ext>
            </p:extLst>
          </p:nvPr>
        </p:nvGraphicFramePr>
        <p:xfrm>
          <a:off x="1600200" y="685800"/>
          <a:ext cx="6629400" cy="4755039"/>
        </p:xfrm>
        <a:graphic>
          <a:graphicData uri="http://schemas.openxmlformats.org/drawingml/2006/table">
            <a:tbl>
              <a:tblPr/>
              <a:tblGrid>
                <a:gridCol w="3557239"/>
                <a:gridCol w="3072161"/>
              </a:tblGrid>
              <a:tr h="2560479">
                <a:tc>
                  <a:txBody>
                    <a:bodyPr/>
                    <a:lstStyle/>
                    <a:p>
                      <a:r>
                        <a:rPr kumimoji="0" lang="en-US" sz="5400" b="1" i="0" u="none" strike="noStrike" cap="none" normalizeH="0" baseline="0" dirty="0" smtClean="0">
                          <a:ln>
                            <a:noFill/>
                          </a:ln>
                          <a:solidFill>
                            <a:srgbClr val="1E1C11"/>
                          </a:solidFill>
                          <a:effectLst/>
                          <a:latin typeface="Garamond" pitchFamily="18" charset="0"/>
                          <a:cs typeface="Arial" charset="0"/>
                        </a:rPr>
                        <a:t>S</a:t>
                      </a:r>
                      <a:r>
                        <a:rPr kumimoji="0" lang="en-US" sz="1800" b="1" i="0" u="none" strike="noStrike" cap="none" normalizeH="0" baseline="0" dirty="0" smtClean="0">
                          <a:ln>
                            <a:noFill/>
                          </a:ln>
                          <a:solidFill>
                            <a:srgbClr val="1E1C11"/>
                          </a:solidFill>
                          <a:effectLst/>
                          <a:latin typeface="Garamond" pitchFamily="18" charset="0"/>
                          <a:cs typeface="Arial" charset="0"/>
                        </a:rPr>
                        <a:t>TRENGTH</a:t>
                      </a:r>
                      <a:endParaRPr lang="en-US" dirty="0" smtClean="0">
                        <a:solidFill>
                          <a:schemeClr val="bg2">
                            <a:lumMod val="10000"/>
                          </a:schemeClr>
                        </a:solidFill>
                        <a:latin typeface="Garamond" pitchFamily="18" charset="0"/>
                      </a:endParaRPr>
                    </a:p>
                    <a:p>
                      <a:endParaRPr lang="en-US" dirty="0" smtClean="0">
                        <a:solidFill>
                          <a:schemeClr val="bg2">
                            <a:lumMod val="10000"/>
                          </a:schemeClr>
                        </a:solidFill>
                        <a:latin typeface="Garamond" pitchFamily="18" charset="0"/>
                      </a:endParaRPr>
                    </a:p>
                    <a:p>
                      <a:pPr marL="285750" indent="-285750">
                        <a:buFont typeface="Wingdings" pitchFamily="2" charset="2"/>
                        <a:buChar char="Ø"/>
                      </a:pPr>
                      <a:r>
                        <a:rPr lang="en-US" b="1" baseline="0" dirty="0" smtClean="0">
                          <a:solidFill>
                            <a:schemeClr val="bg2">
                              <a:lumMod val="10000"/>
                            </a:schemeClr>
                          </a:solidFill>
                          <a:latin typeface="Garamond" pitchFamily="18" charset="0"/>
                        </a:rPr>
                        <a:t>Skilled &amp; experienced</a:t>
                      </a:r>
                    </a:p>
                    <a:p>
                      <a:pPr marL="285750" indent="-285750">
                        <a:buFont typeface="Wingdings" pitchFamily="2" charset="2"/>
                        <a:buChar char="Ø"/>
                      </a:pPr>
                      <a:r>
                        <a:rPr lang="en-US" b="1" baseline="0" dirty="0" smtClean="0">
                          <a:solidFill>
                            <a:schemeClr val="bg2">
                              <a:lumMod val="10000"/>
                            </a:schemeClr>
                          </a:solidFill>
                          <a:latin typeface="Garamond" pitchFamily="18" charset="0"/>
                        </a:rPr>
                        <a:t>Well known in locality.</a:t>
                      </a:r>
                    </a:p>
                    <a:p>
                      <a:pPr>
                        <a:buFont typeface="Wingdings" pitchFamily="2" charset="2"/>
                        <a:buChar char="Ø"/>
                      </a:pPr>
                      <a:r>
                        <a:rPr lang="en-US" b="1" dirty="0" smtClean="0">
                          <a:solidFill>
                            <a:schemeClr val="bg2">
                              <a:lumMod val="10000"/>
                            </a:schemeClr>
                          </a:solidFill>
                          <a:latin typeface="Garamond" pitchFamily="18" charset="0"/>
                        </a:rPr>
                        <a:t>  Quality services.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1E1C11"/>
                        </a:solidFill>
                        <a:effectLst/>
                        <a:latin typeface="Garamond" pitchFamily="18" charset="0"/>
                        <a:cs typeface="Arial"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p>
                      <a:pPr marL="0" algn="l" defTabSz="914400" rtl="0" eaLnBrk="1" latinLnBrk="0" hangingPunct="1">
                        <a:buFont typeface="Wingdings" pitchFamily="2" charset="2"/>
                        <a:buNone/>
                      </a:pPr>
                      <a:r>
                        <a:rPr lang="en-US" sz="5400" b="1" kern="1200" dirty="0" smtClean="0">
                          <a:solidFill>
                            <a:schemeClr val="bg2">
                              <a:lumMod val="10000"/>
                            </a:schemeClr>
                          </a:solidFill>
                          <a:latin typeface="Garamond" pitchFamily="18" charset="0"/>
                          <a:ea typeface="+mn-ea"/>
                          <a:cs typeface="+mn-cs"/>
                        </a:rPr>
                        <a:t>W</a:t>
                      </a:r>
                      <a:r>
                        <a:rPr lang="en-US" sz="1800" b="1" kern="1200" dirty="0" smtClean="0">
                          <a:solidFill>
                            <a:schemeClr val="bg2">
                              <a:lumMod val="10000"/>
                            </a:schemeClr>
                          </a:solidFill>
                          <a:latin typeface="Garamond" pitchFamily="18" charset="0"/>
                          <a:ea typeface="+mn-ea"/>
                          <a:cs typeface="+mn-cs"/>
                        </a:rPr>
                        <a:t>EAKNESS</a:t>
                      </a:r>
                    </a:p>
                    <a:p>
                      <a:pPr marL="0" algn="l" defTabSz="914400" rtl="0" eaLnBrk="1" latinLnBrk="0" hangingPunct="1"/>
                      <a:endParaRPr lang="en-US" sz="1800" b="1" kern="1200" dirty="0" smtClean="0">
                        <a:solidFill>
                          <a:schemeClr val="bg2">
                            <a:lumMod val="10000"/>
                          </a:schemeClr>
                        </a:solidFill>
                        <a:latin typeface="Garamond" pitchFamily="18" charset="0"/>
                        <a:ea typeface="+mn-ea"/>
                        <a:cs typeface="+mn-cs"/>
                      </a:endParaRPr>
                    </a:p>
                    <a:p>
                      <a:pPr>
                        <a:buFont typeface="Wingdings" pitchFamily="2" charset="2"/>
                        <a:buChar char="Ø"/>
                      </a:pPr>
                      <a:r>
                        <a:rPr lang="en-US" sz="1800" b="1" dirty="0" smtClean="0">
                          <a:solidFill>
                            <a:schemeClr val="bg2">
                              <a:lumMod val="10000"/>
                            </a:schemeClr>
                          </a:solidFill>
                          <a:latin typeface="Garamond" pitchFamily="18" charset="0"/>
                        </a:rPr>
                        <a:t>Less</a:t>
                      </a:r>
                      <a:r>
                        <a:rPr lang="en-US" sz="1800" b="1" baseline="0" dirty="0" smtClean="0">
                          <a:solidFill>
                            <a:schemeClr val="bg2">
                              <a:lumMod val="10000"/>
                            </a:schemeClr>
                          </a:solidFill>
                          <a:latin typeface="Garamond" pitchFamily="18" charset="0"/>
                        </a:rPr>
                        <a:t>  Capital  </a:t>
                      </a:r>
                      <a:endParaRPr lang="en-US" sz="1800" b="1" dirty="0" smtClean="0">
                        <a:solidFill>
                          <a:schemeClr val="bg2">
                            <a:lumMod val="10000"/>
                          </a:schemeClr>
                        </a:solidFill>
                        <a:latin typeface="Garamond" pitchFamily="18" charset="0"/>
                      </a:endParaRPr>
                    </a:p>
                    <a:p>
                      <a:pPr>
                        <a:buFont typeface="Wingdings" pitchFamily="2" charset="2"/>
                        <a:buNone/>
                      </a:pPr>
                      <a:r>
                        <a:rPr lang="en-US" sz="1800" baseline="0" dirty="0" smtClean="0">
                          <a:solidFill>
                            <a:schemeClr val="bg2">
                              <a:lumMod val="10000"/>
                            </a:schemeClr>
                          </a:solidFill>
                          <a:latin typeface="Garamond" pitchFamily="18" charset="0"/>
                        </a:rPr>
                        <a:t>  </a:t>
                      </a:r>
                      <a:endParaRPr lang="en-US" sz="1800" dirty="0">
                        <a:solidFill>
                          <a:schemeClr val="bg2">
                            <a:lumMod val="10000"/>
                          </a:schemeClr>
                        </a:solidFill>
                        <a:latin typeface="Garamond" pitchFamily="18"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r>
              <a:tr h="2159159">
                <a:tc>
                  <a:txBody>
                    <a:bodyPr/>
                    <a:lstStyle/>
                    <a:p>
                      <a:pPr marL="0" algn="l" defTabSz="914400" rtl="0" eaLnBrk="1" latinLnBrk="0" hangingPunct="1"/>
                      <a:r>
                        <a:rPr lang="en-US" sz="4800" b="1" kern="1200" dirty="0" smtClean="0">
                          <a:solidFill>
                            <a:schemeClr val="bg2">
                              <a:lumMod val="10000"/>
                            </a:schemeClr>
                          </a:solidFill>
                          <a:latin typeface="Garamond" pitchFamily="18" charset="0"/>
                          <a:ea typeface="+mn-ea"/>
                          <a:cs typeface="+mn-cs"/>
                        </a:rPr>
                        <a:t>O</a:t>
                      </a:r>
                      <a:r>
                        <a:rPr lang="en-US" sz="1800" b="1" kern="1200" dirty="0" smtClean="0">
                          <a:solidFill>
                            <a:schemeClr val="bg2">
                              <a:lumMod val="10000"/>
                            </a:schemeClr>
                          </a:solidFill>
                          <a:latin typeface="Garamond" pitchFamily="18" charset="0"/>
                          <a:ea typeface="+mn-ea"/>
                          <a:cs typeface="+mn-cs"/>
                        </a:rPr>
                        <a:t>PPORTUNITIES</a:t>
                      </a:r>
                    </a:p>
                    <a:p>
                      <a:pPr marL="0" algn="l" defTabSz="914400" rtl="0" eaLnBrk="1" latinLnBrk="0" hangingPunct="1"/>
                      <a:endParaRPr lang="en-US" sz="1800" b="1" kern="1200" dirty="0" smtClean="0">
                        <a:solidFill>
                          <a:schemeClr val="bg2">
                            <a:lumMod val="10000"/>
                          </a:schemeClr>
                        </a:solidFill>
                        <a:latin typeface="Garamond" pitchFamily="18" charset="0"/>
                        <a:ea typeface="+mn-ea"/>
                        <a:cs typeface="+mn-cs"/>
                      </a:endParaRPr>
                    </a:p>
                    <a:p>
                      <a:pPr marL="285750" indent="-285750" algn="l" defTabSz="914400" rtl="0" eaLnBrk="1" latinLnBrk="0" hangingPunct="1">
                        <a:buFont typeface="Wingdings" pitchFamily="2" charset="2"/>
                        <a:buChar char="Ø"/>
                      </a:pPr>
                      <a:r>
                        <a:rPr lang="en-US" sz="1800" b="1" kern="1200" dirty="0" smtClean="0">
                          <a:solidFill>
                            <a:schemeClr val="bg2">
                              <a:lumMod val="10000"/>
                            </a:schemeClr>
                          </a:solidFill>
                          <a:latin typeface="Garamond" pitchFamily="18" charset="0"/>
                          <a:ea typeface="+mn-ea"/>
                          <a:cs typeface="+mn-cs"/>
                        </a:rPr>
                        <a:t>Shop position is in the center point of business area.</a:t>
                      </a:r>
                    </a:p>
                    <a:p>
                      <a:pPr marL="285750" indent="-285750" algn="l" defTabSz="914400" rtl="0" eaLnBrk="1" latinLnBrk="0" hangingPunct="1">
                        <a:buFont typeface="Wingdings" pitchFamily="2" charset="2"/>
                        <a:buChar char="Ø"/>
                      </a:pPr>
                      <a:r>
                        <a:rPr lang="en-US" sz="1800" b="1" kern="1200" dirty="0" smtClean="0">
                          <a:solidFill>
                            <a:schemeClr val="bg2">
                              <a:lumMod val="10000"/>
                            </a:schemeClr>
                          </a:solidFill>
                          <a:latin typeface="Garamond" pitchFamily="18" charset="0"/>
                          <a:ea typeface="+mn-ea"/>
                          <a:cs typeface="+mn-cs"/>
                        </a:rPr>
                        <a:t>Beside main </a:t>
                      </a:r>
                      <a:r>
                        <a:rPr lang="en-US" sz="1800" b="1" kern="1200" baseline="0" dirty="0" smtClean="0">
                          <a:solidFill>
                            <a:schemeClr val="bg2">
                              <a:lumMod val="10000"/>
                            </a:schemeClr>
                          </a:solidFill>
                          <a:latin typeface="Garamond" pitchFamily="18" charset="0"/>
                          <a:ea typeface="+mn-ea"/>
                          <a:cs typeface="+mn-cs"/>
                        </a:rPr>
                        <a:t> road.</a:t>
                      </a:r>
                      <a:endParaRPr lang="en-US" sz="1800" b="1" kern="1200" dirty="0" smtClean="0">
                        <a:solidFill>
                          <a:schemeClr val="bg2">
                            <a:lumMod val="10000"/>
                          </a:schemeClr>
                        </a:solidFill>
                        <a:latin typeface="Garamond" pitchFamily="18" charset="0"/>
                        <a:ea typeface="+mn-ea"/>
                        <a:cs typeface="+mn-cs"/>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kern="1200" dirty="0" smtClean="0">
                        <a:solidFill>
                          <a:schemeClr val="tx1"/>
                        </a:solidFill>
                        <a:latin typeface="Garamond"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p>
                      <a:pPr marL="0" algn="l" defTabSz="914400" rtl="0" eaLnBrk="1" latinLnBrk="0" hangingPunct="1">
                        <a:buFont typeface="Arial" pitchFamily="34" charset="0"/>
                        <a:buNone/>
                      </a:pPr>
                      <a:r>
                        <a:rPr lang="en-US" sz="4000" b="1" kern="1200" dirty="0" smtClean="0">
                          <a:solidFill>
                            <a:schemeClr val="bg2">
                              <a:lumMod val="10000"/>
                            </a:schemeClr>
                          </a:solidFill>
                          <a:latin typeface="Garamond" pitchFamily="18" charset="0"/>
                          <a:ea typeface="+mn-ea"/>
                          <a:cs typeface="+mn-cs"/>
                        </a:rPr>
                        <a:t>T</a:t>
                      </a:r>
                      <a:r>
                        <a:rPr lang="en-US" sz="1800" b="1" kern="1200" dirty="0" smtClean="0">
                          <a:solidFill>
                            <a:schemeClr val="bg2">
                              <a:lumMod val="10000"/>
                            </a:schemeClr>
                          </a:solidFill>
                          <a:latin typeface="Garamond" pitchFamily="18" charset="0"/>
                          <a:ea typeface="+mn-ea"/>
                          <a:cs typeface="+mn-cs"/>
                        </a:rPr>
                        <a:t>HREATS</a:t>
                      </a:r>
                    </a:p>
                    <a:p>
                      <a:pPr marL="0" algn="l" defTabSz="914400" rtl="0" eaLnBrk="1" latinLnBrk="0" hangingPunct="1">
                        <a:buFont typeface="Wingdings" pitchFamily="2" charset="2"/>
                        <a:buChar char="Ø"/>
                      </a:pPr>
                      <a:endParaRPr lang="en-US" sz="1800" b="1" kern="1200" dirty="0" smtClean="0">
                        <a:solidFill>
                          <a:schemeClr val="bg2">
                            <a:lumMod val="10000"/>
                          </a:schemeClr>
                        </a:solidFill>
                        <a:latin typeface="Garamond" pitchFamily="18" charset="0"/>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800" b="1" kern="1200" dirty="0" smtClean="0">
                          <a:solidFill>
                            <a:schemeClr val="bg2">
                              <a:lumMod val="10000"/>
                            </a:schemeClr>
                          </a:solidFill>
                          <a:latin typeface="Garamond" pitchFamily="18" charset="0"/>
                          <a:ea typeface="+mn-ea"/>
                          <a:cs typeface="+mn-cs"/>
                        </a:rPr>
                        <a:t>Fire .</a:t>
                      </a:r>
                    </a:p>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800" b="1" kern="1200" dirty="0" smtClean="0">
                          <a:solidFill>
                            <a:schemeClr val="bg2">
                              <a:lumMod val="10000"/>
                            </a:schemeClr>
                          </a:solidFill>
                          <a:latin typeface="Garamond" pitchFamily="18" charset="0"/>
                          <a:ea typeface="+mn-ea"/>
                          <a:cs typeface="+mn-cs"/>
                        </a:rPr>
                        <a:t>Theft.</a:t>
                      </a:r>
                    </a:p>
                    <a:p>
                      <a:pPr marL="285750" marR="0" indent="-28575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kern="1200" dirty="0" smtClean="0">
                        <a:solidFill>
                          <a:schemeClr val="bg2">
                            <a:lumMod val="10000"/>
                          </a:schemeClr>
                        </a:solidFill>
                        <a:latin typeface="Garamond" pitchFamily="18" charset="0"/>
                        <a:ea typeface="+mn-ea"/>
                        <a:cs typeface="+mn-cs"/>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kern="1200" dirty="0" smtClean="0">
                        <a:solidFill>
                          <a:schemeClr val="bg2">
                            <a:lumMod val="10000"/>
                          </a:schemeClr>
                        </a:solidFill>
                        <a:latin typeface="Garamond"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r>
            </a:tbl>
          </a:graphicData>
        </a:graphic>
      </p:graphicFrame>
      <p:sp>
        <p:nvSpPr>
          <p:cNvPr id="12309" name="Rectangle 21"/>
          <p:cNvSpPr>
            <a:spLocks noChangeArrowheads="1"/>
          </p:cNvSpPr>
          <p:nvPr/>
        </p:nvSpPr>
        <p:spPr bwMode="auto">
          <a:xfrm>
            <a:off x="0" y="0"/>
            <a:ext cx="9144000" cy="61555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3400" b="1" dirty="0">
                <a:solidFill>
                  <a:schemeClr val="tx1"/>
                </a:solidFill>
                <a:effectLst>
                  <a:outerShdw blurRad="38100" dist="38100" dir="2700000" algn="tl">
                    <a:srgbClr val="C0C0C0"/>
                  </a:outerShdw>
                </a:effectLst>
              </a:rPr>
              <a:t>SWOT</a:t>
            </a:r>
            <a:r>
              <a:rPr lang="en-US" sz="3400" b="1" dirty="0">
                <a:solidFill>
                  <a:schemeClr val="tx1"/>
                </a:solidFill>
              </a:rPr>
              <a:t> </a:t>
            </a:r>
            <a:r>
              <a:rPr lang="en-US" sz="3400" b="1" dirty="0">
                <a:solidFill>
                  <a:schemeClr val="tx1"/>
                </a:solidFill>
                <a:effectLst>
                  <a:outerShdw blurRad="38100" dist="38100" dir="2700000" algn="tl">
                    <a:srgbClr val="C0C0C0"/>
                  </a:outerShdw>
                </a:effectLst>
              </a:rPr>
              <a:t>Analysis</a:t>
            </a:r>
          </a:p>
        </p:txBody>
      </p:sp>
    </p:spTree>
    <p:extLst>
      <p:ext uri="{BB962C8B-B14F-4D97-AF65-F5344CB8AC3E}">
        <p14:creationId xmlns="" xmlns:p14="http://schemas.microsoft.com/office/powerpoint/2010/main" val="137562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76200" y="76200"/>
            <a:ext cx="8991600" cy="6705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1"/>
            <a:ext cx="8794060"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0" y="0"/>
            <a:ext cx="9144000" cy="6775938"/>
          </a:xfrm>
          <a:prstGeom prst="rect">
            <a:avLst/>
          </a:prstGeom>
          <a:noFill/>
          <a:ln w="9525">
            <a:noFill/>
            <a:miter lim="800000"/>
            <a:headEnd/>
            <a:tailEnd/>
          </a:ln>
          <a:effectLst/>
        </p:spPr>
      </p:pic>
    </p:spTree>
    <p:extLst>
      <p:ext uri="{BB962C8B-B14F-4D97-AF65-F5344CB8AC3E}">
        <p14:creationId xmlns="" xmlns:p14="http://schemas.microsoft.com/office/powerpoint/2010/main" val="1402775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2400" y="228600"/>
            <a:ext cx="8610600" cy="64770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2886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52399" y="76200"/>
            <a:ext cx="8823917" cy="6705600"/>
          </a:xfrm>
          <a:prstGeom prst="rect">
            <a:avLst/>
          </a:prstGeom>
          <a:noFill/>
          <a:ln w="9525">
            <a:noFill/>
            <a:miter lim="800000"/>
            <a:headEnd/>
            <a:tailEnd/>
          </a:ln>
          <a:effectLst/>
        </p:spPr>
      </p:pic>
    </p:spTree>
    <p:extLst>
      <p:ext uri="{BB962C8B-B14F-4D97-AF65-F5344CB8AC3E}">
        <p14:creationId xmlns="" xmlns:p14="http://schemas.microsoft.com/office/powerpoint/2010/main" val="4172266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oup 25"/>
          <p:cNvGraphicFramePr>
            <a:graphicFrameLocks/>
          </p:cNvGraphicFramePr>
          <p:nvPr>
            <p:extLst>
              <p:ext uri="{D42A27DB-BD31-4B8C-83A1-F6EECF244321}">
                <p14:modId xmlns="" xmlns:p14="http://schemas.microsoft.com/office/powerpoint/2010/main" val="3799743080"/>
              </p:ext>
            </p:extLst>
          </p:nvPr>
        </p:nvGraphicFramePr>
        <p:xfrm>
          <a:off x="188559" y="762000"/>
          <a:ext cx="8803041" cy="6062344"/>
        </p:xfrm>
        <a:graphic>
          <a:graphicData uri="http://schemas.openxmlformats.org/drawingml/2006/table">
            <a:tbl>
              <a:tblPr/>
              <a:tblGrid>
                <a:gridCol w="3657601"/>
                <a:gridCol w="268641"/>
                <a:gridCol w="4876799"/>
              </a:tblGrid>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Name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Md. </a:t>
                      </a:r>
                      <a:r>
                        <a:rPr kumimoji="0" lang="en-US" sz="1600" b="0" i="0" u="none" strike="noStrike" cap="none" normalizeH="0" baseline="0" dirty="0" err="1" smtClean="0">
                          <a:ln>
                            <a:noFill/>
                          </a:ln>
                          <a:solidFill>
                            <a:schemeClr val="tx1"/>
                          </a:solidFill>
                          <a:effectLst/>
                          <a:latin typeface="Arial" pitchFamily="34" charset="0"/>
                          <a:cs typeface="Arial" pitchFamily="34" charset="0"/>
                        </a:rPr>
                        <a:t>Sohag</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7208">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Permanent Address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err="1" smtClean="0">
                          <a:ln>
                            <a:noFill/>
                          </a:ln>
                          <a:solidFill>
                            <a:schemeClr val="tx1"/>
                          </a:solidFill>
                          <a:effectLst/>
                          <a:latin typeface="Arial" pitchFamily="34" charset="0"/>
                          <a:cs typeface="Arial" pitchFamily="34" charset="0"/>
                        </a:rPr>
                        <a:t>Aslam</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Sorder</a:t>
                      </a:r>
                      <a:r>
                        <a:rPr kumimoji="0" lang="en-US" sz="1600" b="0" i="0" u="none" strike="noStrike" cap="none" normalizeH="0" baseline="0" dirty="0" smtClean="0">
                          <a:ln>
                            <a:noFill/>
                          </a:ln>
                          <a:solidFill>
                            <a:schemeClr val="tx1"/>
                          </a:solidFill>
                          <a:effectLst/>
                          <a:latin typeface="Arial" pitchFamily="34" charset="0"/>
                          <a:cs typeface="Arial" pitchFamily="34" charset="0"/>
                        </a:rPr>
                        <a:t> Bari, </a:t>
                      </a:r>
                      <a:r>
                        <a:rPr kumimoji="0" lang="en-US" sz="1600" b="0" i="0" u="none" strike="noStrike" cap="none" normalizeH="0" baseline="0" dirty="0" err="1" smtClean="0">
                          <a:ln>
                            <a:noFill/>
                          </a:ln>
                          <a:solidFill>
                            <a:schemeClr val="tx1"/>
                          </a:solidFill>
                          <a:effectLst/>
                          <a:latin typeface="Arial" pitchFamily="34" charset="0"/>
                          <a:cs typeface="Arial" pitchFamily="34" charset="0"/>
                        </a:rPr>
                        <a:t>Noruttompur</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Pondit</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Bazar</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Begomganj</a:t>
                      </a:r>
                      <a:r>
                        <a:rPr kumimoji="0" lang="en-US" sz="1600" b="0" i="0" u="none" strike="noStrike" cap="none" normalizeH="0" baseline="0" dirty="0" smtClean="0">
                          <a:ln>
                            <a:noFill/>
                          </a:ln>
                          <a:solidFill>
                            <a:schemeClr val="tx1"/>
                          </a:solidFill>
                          <a:effectLst/>
                          <a:latin typeface="Arial" pitchFamily="34" charset="0"/>
                          <a:cs typeface="Arial" pitchFamily="34" charset="0"/>
                        </a:rPr>
                        <a:t>, Noakhal-3821</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Age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03-Apr-1984 (</a:t>
                      </a:r>
                      <a:r>
                        <a:rPr kumimoji="0" lang="en-US" sz="1600" b="0" i="0" u="none" strike="noStrike" cap="none" normalizeH="0" baseline="0" dirty="0" err="1" smtClean="0">
                          <a:ln>
                            <a:noFill/>
                          </a:ln>
                          <a:solidFill>
                            <a:schemeClr val="tx1"/>
                          </a:solidFill>
                          <a:effectLst/>
                          <a:latin typeface="Arial" pitchFamily="34" charset="0"/>
                          <a:cs typeface="Arial" pitchFamily="34" charset="0"/>
                        </a:rPr>
                        <a:t>33Years</a:t>
                      </a:r>
                      <a:r>
                        <a:rPr kumimoji="0" lang="en-US" sz="1600" b="0"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cap="none" normalizeH="0" baseline="0" dirty="0" smtClean="0">
                          <a:ln>
                            <a:noFill/>
                          </a:ln>
                          <a:solidFill>
                            <a:schemeClr val="tx1"/>
                          </a:solidFill>
                          <a:effectLst/>
                          <a:latin typeface="Arial" pitchFamily="34" charset="0"/>
                          <a:cs typeface="Arial" pitchFamily="34" charset="0"/>
                        </a:rPr>
                        <a:t>Marital status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Married</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kern="1200" cap="none" normalizeH="0" baseline="0" dirty="0" smtClean="0">
                          <a:ln>
                            <a:noFill/>
                          </a:ln>
                          <a:solidFill>
                            <a:schemeClr val="tx1"/>
                          </a:solidFill>
                          <a:effectLst/>
                          <a:latin typeface="Arial" pitchFamily="34" charset="0"/>
                          <a:ea typeface="+mn-ea"/>
                          <a:cs typeface="Arial" pitchFamily="34" charset="0"/>
                        </a:rPr>
                        <a:t>Children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02 Children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cap="none" normalizeH="0" baseline="0" dirty="0" smtClean="0">
                          <a:ln>
                            <a:noFill/>
                          </a:ln>
                          <a:solidFill>
                            <a:schemeClr val="tx1"/>
                          </a:solidFill>
                          <a:effectLst/>
                          <a:latin typeface="Arial" pitchFamily="34" charset="0"/>
                          <a:cs typeface="Arial" pitchFamily="34" charset="0"/>
                        </a:rPr>
                        <a:t>No. of siblings: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05 Brothers,      04 Sisters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40008">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Parent’s and GB related Info</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 Who is GB member</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(ii) Mother’s name </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(iii) Father’s name</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(iv) GB member’s info</a:t>
                      </a:r>
                    </a:p>
                    <a:p>
                      <a:pPr marL="400050" marR="0" lvl="0" indent="-400050" algn="l" defTabSz="1160463" rtl="0" eaLnBrk="0" fontAlgn="base" latinLnBrk="0" hangingPunct="0">
                        <a:lnSpc>
                          <a:spcPct val="100000"/>
                        </a:lnSpc>
                        <a:spcBef>
                          <a:spcPct val="20000"/>
                        </a:spcBef>
                        <a:spcAft>
                          <a:spcPct val="0"/>
                        </a:spcAft>
                        <a:buClrTx/>
                        <a:buSzTx/>
                        <a:buFont typeface="Arial" charset="0"/>
                        <a:buAutoNum type="romanLcParenBoth"/>
                        <a:tabLst/>
                        <a:defRPr/>
                      </a:pPr>
                      <a:endParaRPr kumimoji="0" lang="en-US" sz="1500" b="1" i="0" u="none" strike="noStrike" cap="none" normalizeH="0" baseline="0" dirty="0" smtClean="0">
                        <a:ln>
                          <a:noFill/>
                        </a:ln>
                        <a:solidFill>
                          <a:schemeClr val="tx1"/>
                        </a:solidFill>
                        <a:effectLst/>
                        <a:latin typeface="Arial" pitchFamily="34" charset="0"/>
                        <a:cs typeface="Arial" pitchFamily="34" charset="0"/>
                      </a:endParaRP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cap="none" normalizeH="0" baseline="0" dirty="0" smtClean="0">
                          <a:ln>
                            <a:noFill/>
                          </a:ln>
                          <a:solidFill>
                            <a:schemeClr val="tx1"/>
                          </a:solidFill>
                          <a:effectLst/>
                          <a:latin typeface="Arial" pitchFamily="34" charset="0"/>
                          <a:cs typeface="Arial" pitchFamily="34" charset="0"/>
                        </a:rPr>
                        <a:t>Further Information:</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(v) Who pays GB loan installment </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(vi) Mobile lady</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(vii) Grameen Education Loan</a:t>
                      </a:r>
                    </a:p>
                    <a:p>
                      <a:pPr marL="400050" marR="0" lvl="0" indent="-400050" algn="l" defTabSz="1160463" rtl="0" eaLnBrk="0" fontAlgn="base" latinLnBrk="0" hangingPunct="0">
                        <a:lnSpc>
                          <a:spcPct val="100000"/>
                        </a:lnSpc>
                        <a:spcBef>
                          <a:spcPct val="20000"/>
                        </a:spcBef>
                        <a:spcAft>
                          <a:spcPct val="0"/>
                        </a:spcAft>
                        <a:buClrTx/>
                        <a:buSzTx/>
                        <a:buFont typeface="Arial" charset="0"/>
                        <a:buAutoNum type="romanLcParenBoth" startAt="8"/>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Any other loan like GCCN, GKF</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1"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Mother                                 Father</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err="1" smtClean="0">
                          <a:ln>
                            <a:noFill/>
                          </a:ln>
                          <a:solidFill>
                            <a:schemeClr val="tx1"/>
                          </a:solidFill>
                          <a:effectLst/>
                          <a:latin typeface="Arial" pitchFamily="34" charset="0"/>
                          <a:cs typeface="Arial" pitchFamily="34" charset="0"/>
                        </a:rPr>
                        <a:t>Latifa</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Khatun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Late. Md. Sharif </a:t>
                      </a:r>
                      <a:r>
                        <a:rPr kumimoji="0" lang="en-US" sz="1600" b="0" i="0" u="none" strike="noStrike" cap="none" normalizeH="0" baseline="0" dirty="0" err="1" smtClean="0">
                          <a:ln>
                            <a:noFill/>
                          </a:ln>
                          <a:solidFill>
                            <a:schemeClr val="tx1"/>
                          </a:solidFill>
                          <a:effectLst/>
                          <a:latin typeface="Arial" pitchFamily="34" charset="0"/>
                          <a:cs typeface="Arial" pitchFamily="34" charset="0"/>
                        </a:rPr>
                        <a:t>Ullah</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cap="none" normalizeH="0" baseline="0" dirty="0" smtClean="0">
                          <a:ln>
                            <a:noFill/>
                          </a:ln>
                          <a:solidFill>
                            <a:schemeClr val="tx1"/>
                          </a:solidFill>
                          <a:effectLst/>
                          <a:latin typeface="Arial" pitchFamily="34" charset="0"/>
                          <a:cs typeface="Arial" pitchFamily="34" charset="0"/>
                        </a:rPr>
                        <a:t>Branch: </a:t>
                      </a:r>
                      <a:r>
                        <a:rPr kumimoji="0" lang="en-US" sz="1500" b="0" i="0" u="none" strike="noStrike" cap="none" normalizeH="0" baseline="0" dirty="0" err="1" smtClean="0">
                          <a:ln>
                            <a:noFill/>
                          </a:ln>
                          <a:solidFill>
                            <a:schemeClr val="tx1"/>
                          </a:solidFill>
                          <a:effectLst/>
                          <a:latin typeface="Arial" pitchFamily="34" charset="0"/>
                          <a:cs typeface="Arial" pitchFamily="34" charset="0"/>
                        </a:rPr>
                        <a:t>Noruttompur</a:t>
                      </a:r>
                      <a:r>
                        <a:rPr kumimoji="0" lang="en-US" sz="1500" b="0" i="0" u="none" strike="noStrike" cap="none" normalizeH="0" baseline="0" dirty="0" smtClean="0">
                          <a:ln>
                            <a:noFill/>
                          </a:ln>
                          <a:solidFill>
                            <a:schemeClr val="tx1"/>
                          </a:solidFill>
                          <a:effectLst/>
                          <a:latin typeface="Arial" pitchFamily="34" charset="0"/>
                          <a:cs typeface="Arial" pitchFamily="34" charset="0"/>
                        </a:rPr>
                        <a:t>, Begomgonj, Centre 28/m          Group no : 04, Loanee No.       :, Member since: 2007 Drop Out: 2012, First loan: 5,000/-, Existing loan: N/A,  Outstanding: Nil.</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Education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Class Six</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Title 1"/>
          <p:cNvSpPr txBox="1">
            <a:spLocks/>
          </p:cNvSpPr>
          <p:nvPr/>
        </p:nvSpPr>
        <p:spPr>
          <a:xfrm>
            <a:off x="0" y="0"/>
            <a:ext cx="9144000" cy="66675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u="none" kern="1200" cap="all" spc="0" normalizeH="0" baseline="0" noProof="0" dirty="0" smtClean="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rPr>
              <a:t>Brief Bio of the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j-ea"/>
                <a:cs typeface="Times New Roman" pitchFamily="18" charset="0"/>
              </a:rPr>
              <a:t>PROPOSED Nobin Udyokta</a:t>
            </a:r>
            <a:endParaRPr kumimoji="0" lang="en-US" sz="2800" b="1" u="none" kern="1200" cap="all" spc="0" normalizeH="0" baseline="0" noProof="0" dirty="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
        <p:nvSpPr>
          <p:cNvPr id="8" name="Rectangle 7"/>
          <p:cNvSpPr/>
          <p:nvPr/>
        </p:nvSpPr>
        <p:spPr>
          <a:xfrm>
            <a:off x="7982921" y="2993978"/>
            <a:ext cx="762000" cy="28262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Rectangle 5"/>
          <p:cNvSpPr/>
          <p:nvPr/>
        </p:nvSpPr>
        <p:spPr>
          <a:xfrm>
            <a:off x="5562600" y="3124200"/>
            <a:ext cx="762000" cy="30480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0"/>
            <a:ext cx="9143999" cy="6857999"/>
          </a:xfrm>
          <a:prstGeom prst="rect">
            <a:avLst/>
          </a:prstGeom>
          <a:noFill/>
          <a:ln w="9525">
            <a:noFill/>
            <a:miter lim="800000"/>
            <a:headEnd/>
            <a:tailEnd/>
          </a:ln>
          <a:effectLst/>
        </p:spPr>
      </p:pic>
    </p:spTree>
    <p:extLst>
      <p:ext uri="{BB962C8B-B14F-4D97-AF65-F5344CB8AC3E}">
        <p14:creationId xmlns="" xmlns:p14="http://schemas.microsoft.com/office/powerpoint/2010/main" val="3783539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 xmlns:p14="http://schemas.microsoft.com/office/powerpoint/2010/main" val="4286971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 xmlns:p14="http://schemas.microsoft.com/office/powerpoint/2010/main" val="2734586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990600" y="1"/>
            <a:ext cx="7162800" cy="3276599"/>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1066800" y="3352800"/>
            <a:ext cx="7010400" cy="3581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 y="0"/>
            <a:ext cx="914399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0"/>
            <a:ext cx="2895600" cy="68580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a:stretch>
            <a:fillRect/>
          </a:stretch>
        </p:blipFill>
        <p:spPr bwMode="auto">
          <a:xfrm>
            <a:off x="2895600" y="1"/>
            <a:ext cx="3048000" cy="68580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cstate="print"/>
          <a:srcRect/>
          <a:stretch>
            <a:fillRect/>
          </a:stretch>
        </p:blipFill>
        <p:spPr bwMode="auto">
          <a:xfrm>
            <a:off x="5943600" y="1"/>
            <a:ext cx="32004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5"/>
          <p:cNvGraphicFramePr>
            <a:graphicFrameLocks/>
          </p:cNvGraphicFramePr>
          <p:nvPr>
            <p:extLst>
              <p:ext uri="{D42A27DB-BD31-4B8C-83A1-F6EECF244321}">
                <p14:modId xmlns="" xmlns:p14="http://schemas.microsoft.com/office/powerpoint/2010/main" val="1035930401"/>
              </p:ext>
            </p:extLst>
          </p:nvPr>
        </p:nvGraphicFramePr>
        <p:xfrm>
          <a:off x="228600" y="838200"/>
          <a:ext cx="8686800" cy="5291198"/>
        </p:xfrm>
        <a:graphic>
          <a:graphicData uri="http://schemas.openxmlformats.org/drawingml/2006/table">
            <a:tbl>
              <a:tblPr/>
              <a:tblGrid>
                <a:gridCol w="3107972"/>
                <a:gridCol w="244828"/>
                <a:gridCol w="5334000"/>
              </a:tblGrid>
              <a:tr h="1098761">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Present Occupation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Steel works and furniture. </a:t>
                      </a:r>
                    </a:p>
                    <a:p>
                      <a:pPr marL="0" marR="0" lvl="0" indent="0" algn="l" defTabSz="1160463"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Collect raw materials from Chowmohani Bazar.</a:t>
                      </a:r>
                    </a:p>
                    <a:p>
                      <a:pPr marL="0" marR="0" lvl="0" indent="0" algn="l" defTabSz="1160463"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Local Consumer are the target customer group.</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188">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Initial Investment</a:t>
                      </a:r>
                      <a:endParaRPr lang="en-US" sz="1600" dirty="0" smtClean="0">
                        <a:solidFill>
                          <a:schemeClr val="tx1"/>
                        </a:solidFill>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10,000/=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8512">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Trade License No</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86/2016-2017</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4539">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Business Experience</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And Training  Info</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13 Years</a:t>
                      </a:r>
                    </a:p>
                    <a:p>
                      <a:pPr marL="342900" marR="0" lvl="0" indent="-34290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Received training from Chowmohani Bazar for 02years.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05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Other Own/Family Sources of Income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05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Other Own/Family Sources of Liabilities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05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NU Contact Info</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+8801838-635180(</a:t>
                      </a:r>
                      <a:r>
                        <a:rPr kumimoji="0" lang="en-US" sz="1800" b="0" i="0" u="none" strike="noStrike" cap="none" normalizeH="0" baseline="0" dirty="0" smtClean="0">
                          <a:ln>
                            <a:noFill/>
                          </a:ln>
                          <a:solidFill>
                            <a:srgbClr val="00B050"/>
                          </a:solidFill>
                          <a:effectLst/>
                          <a:latin typeface="Arial" pitchFamily="34" charset="0"/>
                          <a:cs typeface="Arial" pitchFamily="34" charset="0"/>
                        </a:rPr>
                        <a:t>This number will be registered in SBMS System for Daily SMS</a:t>
                      </a:r>
                      <a:r>
                        <a:rPr kumimoji="0" lang="en-US" sz="1800" b="0"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2892">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NU Project Source/Reference</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Noakhali Unit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Title 1"/>
          <p:cNvSpPr txBox="1">
            <a:spLocks/>
          </p:cNvSpPr>
          <p:nvPr/>
        </p:nvSpPr>
        <p:spPr>
          <a:xfrm>
            <a:off x="0" y="0"/>
            <a:ext cx="9144000" cy="68580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u="none" kern="1200" cap="all" spc="0" normalizeH="0" baseline="0" noProof="0" dirty="0" smtClean="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rPr>
              <a:t>Brief Bio of the </a:t>
            </a:r>
            <a:r>
              <a:rPr lang="en-US" sz="24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j-ea"/>
                <a:cs typeface="Times New Roman" pitchFamily="18" charset="0"/>
              </a:rPr>
              <a:t>PROPOSED Nobin Udyokta (cont…)</a:t>
            </a:r>
            <a:endParaRPr kumimoji="0" lang="en-US" sz="2400" b="1" u="none" kern="1200" cap="all" spc="0" normalizeH="0" baseline="0" noProof="0" dirty="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
            <a:ext cx="9143999" cy="6858000"/>
          </a:xfrm>
          <a:prstGeom prst="rect">
            <a:avLst/>
          </a:prstGeom>
          <a:noFill/>
          <a:ln w="9525">
            <a:noFill/>
            <a:miter lim="800000"/>
            <a:headEnd/>
            <a:tailEnd/>
          </a:ln>
          <a:effectLst/>
        </p:spPr>
      </p:pic>
    </p:spTree>
    <p:extLst>
      <p:ext uri="{BB962C8B-B14F-4D97-AF65-F5344CB8AC3E}">
        <p14:creationId xmlns="" xmlns:p14="http://schemas.microsoft.com/office/powerpoint/2010/main" val="4161752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6" descr="blogexplor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03713" y="3124200"/>
            <a:ext cx="3149600"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3048000" y="304800"/>
            <a:ext cx="4038600" cy="1557349"/>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buClr>
                <a:schemeClr val="accent1"/>
              </a:buClr>
              <a:buFont typeface="Wingdings" pitchFamily="2" charset="2"/>
              <a:buNone/>
            </a:pPr>
            <a:r>
              <a:rPr lang="en-US" sz="2800" b="1" dirty="0">
                <a:latin typeface="Arial" charset="0"/>
              </a:rPr>
              <a:t>Presented </a:t>
            </a:r>
            <a:r>
              <a:rPr lang="en-US" sz="2800" b="1" dirty="0" smtClean="0">
                <a:latin typeface="Arial" charset="0"/>
              </a:rPr>
              <a:t>at</a:t>
            </a:r>
          </a:p>
          <a:p>
            <a:pPr algn="ctr">
              <a:spcBef>
                <a:spcPct val="20000"/>
              </a:spcBef>
              <a:buClr>
                <a:schemeClr val="accent1"/>
              </a:buClr>
              <a:buFont typeface="Wingdings" pitchFamily="2" charset="2"/>
              <a:buNone/>
            </a:pPr>
            <a:r>
              <a:rPr lang="en-US" sz="2800" b="1" dirty="0" smtClean="0">
                <a:latin typeface="Arial" charset="0"/>
              </a:rPr>
              <a:t>SB Design </a:t>
            </a:r>
            <a:r>
              <a:rPr lang="en-US" sz="2800" b="1" dirty="0">
                <a:latin typeface="Arial" charset="0"/>
              </a:rPr>
              <a:t>Lab</a:t>
            </a:r>
          </a:p>
          <a:p>
            <a:pPr algn="ctr">
              <a:spcBef>
                <a:spcPct val="20000"/>
              </a:spcBef>
              <a:buClr>
                <a:schemeClr val="accent1"/>
              </a:buClr>
              <a:buFont typeface="Wingdings" pitchFamily="2" charset="2"/>
              <a:buNone/>
            </a:pPr>
            <a:r>
              <a:rPr lang="en-US" sz="2800" b="1" dirty="0" smtClean="0">
                <a:latin typeface="Arial" charset="0"/>
              </a:rPr>
              <a:t>On January, 2017 </a:t>
            </a:r>
            <a:endParaRPr lang="en-US" sz="2800" b="1" dirty="0">
              <a:latin typeface="Arial" charset="0"/>
            </a:endParaRPr>
          </a:p>
        </p:txBody>
      </p:sp>
      <p:sp>
        <p:nvSpPr>
          <p:cNvPr id="4" name="Rectangle 3"/>
          <p:cNvSpPr/>
          <p:nvPr/>
        </p:nvSpPr>
        <p:spPr>
          <a:xfrm>
            <a:off x="76200" y="5029200"/>
            <a:ext cx="2895600" cy="153888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b="1" u="sng" dirty="0" smtClean="0">
                <a:cs typeface="Times New Roman" pitchFamily="18" charset="0"/>
              </a:rPr>
              <a:t>For more information</a:t>
            </a:r>
            <a:r>
              <a:rPr lang="en-US" sz="2000" b="1" dirty="0" smtClean="0">
                <a:cs typeface="Times New Roman" pitchFamily="18" charset="0"/>
              </a:rPr>
              <a:t> </a:t>
            </a:r>
          </a:p>
          <a:p>
            <a:r>
              <a:rPr lang="en-US" b="1" dirty="0" smtClean="0">
                <a:cs typeface="Times New Roman" pitchFamily="18" charset="0"/>
              </a:rPr>
              <a:t>Grameen Trust</a:t>
            </a:r>
          </a:p>
          <a:p>
            <a:r>
              <a:rPr lang="en-US" b="1" dirty="0" smtClean="0">
                <a:cs typeface="Times New Roman" pitchFamily="18" charset="0"/>
              </a:rPr>
              <a:t> Phone No : 9017038</a:t>
            </a:r>
          </a:p>
          <a:p>
            <a:r>
              <a:rPr lang="en-US" b="1" dirty="0" smtClean="0"/>
              <a:t>Md. </a:t>
            </a:r>
            <a:r>
              <a:rPr lang="en-US" b="1" dirty="0" err="1" smtClean="0"/>
              <a:t>Sohag</a:t>
            </a:r>
            <a:endParaRPr lang="en-US" b="1" dirty="0" smtClean="0"/>
          </a:p>
          <a:p>
            <a:r>
              <a:rPr lang="en-US" b="1" dirty="0" smtClean="0"/>
              <a:t> </a:t>
            </a:r>
            <a:r>
              <a:rPr lang="en-US" b="1" dirty="0" smtClean="0">
                <a:cs typeface="Times New Roman" pitchFamily="18" charset="0"/>
              </a:rPr>
              <a:t>Cell No: </a:t>
            </a:r>
            <a:r>
              <a:rPr lang="en-US" b="1" dirty="0" smtClean="0">
                <a:solidFill>
                  <a:schemeClr val="tx1"/>
                </a:solidFill>
                <a:cs typeface="Arial" pitchFamily="34" charset="0"/>
              </a:rPr>
              <a:t>- +8801838-635180</a:t>
            </a:r>
            <a:r>
              <a:rPr lang="en-US" dirty="0" smtClean="0">
                <a:solidFill>
                  <a:schemeClr val="tx1"/>
                </a:solidFill>
                <a:latin typeface="Arial" pitchFamily="34" charset="0"/>
                <a:cs typeface="Arial" pitchFamily="34" charset="0"/>
              </a:rPr>
              <a:t> </a:t>
            </a:r>
            <a:endParaRPr lang="en-US" b="1" dirty="0">
              <a:latin typeface="Times New Roman" pitchFamily="18" charset="0"/>
              <a:cs typeface="Times New Roman" pitchFamily="18" charset="0"/>
            </a:endParaRPr>
          </a:p>
        </p:txBody>
      </p:sp>
    </p:spTree>
    <p:extLst>
      <p:ext uri="{BB962C8B-B14F-4D97-AF65-F5344CB8AC3E}">
        <p14:creationId xmlns="" xmlns:p14="http://schemas.microsoft.com/office/powerpoint/2010/main" val="28652374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112395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Autofit/>
          </a:bodyPr>
          <a:lstStyle/>
          <a:p>
            <a:pPr lvl="0" algn="ctr">
              <a:spcBef>
                <a:spcPct val="0"/>
              </a:spcBef>
              <a:defRPr/>
            </a:pPr>
            <a:endParaRPr lang="en-US" sz="2800" b="1" i="1" cap="all" dirty="0" smtClean="0">
              <a:solidFill>
                <a:srgbClr val="0070C0"/>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endParaRPr>
          </a:p>
          <a:p>
            <a:pPr lvl="0" algn="ctr">
              <a:spcBef>
                <a:spcPct val="0"/>
              </a:spcBef>
              <a:defRPr/>
            </a:pP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brief history of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j-ea"/>
                <a:cs typeface="Times New Roman" pitchFamily="18" charset="0"/>
              </a:rPr>
              <a:t>GB loan utilization</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 by Family</a:t>
            </a:r>
          </a:p>
          <a:p>
            <a:pPr lvl="0" algn="ctr">
              <a:spcBef>
                <a:spcPct val="0"/>
              </a:spcBef>
              <a:defRPr/>
            </a:pPr>
            <a:endParaRPr kumimoji="0" lang="en-US" sz="2800" b="1" i="1" u="none" kern="1200" cap="all" spc="0" normalizeH="0" baseline="0" noProof="0" dirty="0">
              <a:ln>
                <a:noFill/>
              </a:ln>
              <a:solidFill>
                <a:srgbClr val="0070C0"/>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
        <p:nvSpPr>
          <p:cNvPr id="3" name="Rectangle 2"/>
          <p:cNvSpPr/>
          <p:nvPr/>
        </p:nvSpPr>
        <p:spPr>
          <a:xfrm>
            <a:off x="533400" y="1219200"/>
            <a:ext cx="7696200" cy="3600986"/>
          </a:xfrm>
          <a:prstGeom prst="rect">
            <a:avLst/>
          </a:prstGeom>
        </p:spPr>
        <p:txBody>
          <a:bodyPr wrap="square">
            <a:spAutoFit/>
          </a:bodyPr>
          <a:lstStyle/>
          <a:p>
            <a:pPr algn="just"/>
            <a:r>
              <a:rPr lang="en-US" sz="2800" dirty="0" smtClean="0"/>
              <a:t>NU’s mother has been a member of Grameen Bank since 2007 to 2012 (5 years). At first she took a loan of Taka 5,000/- from Grameen Bank. His father used GB loan in his business and repaired their own houses from his income. NU also built their own house from the income of GB loan. They bought some land also. NU’s mother gradually improved their life standard by using GB loan. </a:t>
            </a:r>
            <a:endParaRPr lang="en-US" sz="2800" dirty="0">
              <a:solidFill>
                <a:srgbClr val="FF0000"/>
              </a:solidFill>
            </a:endParaRPr>
          </a:p>
        </p:txBody>
      </p:sp>
    </p:spTree>
    <p:extLst>
      <p:ext uri="{BB962C8B-B14F-4D97-AF65-F5344CB8AC3E}">
        <p14:creationId xmlns="" xmlns:p14="http://schemas.microsoft.com/office/powerpoint/2010/main" val="35300641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914400"/>
          </a:xfrm>
        </p:spPr>
        <p:style>
          <a:lnRef idx="1">
            <a:schemeClr val="accent1"/>
          </a:lnRef>
          <a:fillRef idx="2">
            <a:schemeClr val="accent1"/>
          </a:fillRef>
          <a:effectRef idx="1">
            <a:schemeClr val="accent1"/>
          </a:effectRef>
          <a:fontRef idx="minor">
            <a:schemeClr val="dk1"/>
          </a:fontRef>
        </p:style>
        <p:txBody>
          <a:bodyPr>
            <a:noAutofit/>
          </a:bodyPr>
          <a:lstStyle/>
          <a:p>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Proposed Nobin Udyokta business INFO</a:t>
            </a:r>
            <a:endParaRPr lang="en-US" sz="4800" dirty="0">
              <a:solidFill>
                <a:schemeClr val="tx1"/>
              </a:solidFill>
            </a:endParaRPr>
          </a:p>
        </p:txBody>
      </p:sp>
      <p:graphicFrame>
        <p:nvGraphicFramePr>
          <p:cNvPr id="4" name="Group 25"/>
          <p:cNvGraphicFramePr>
            <a:graphicFrameLocks/>
          </p:cNvGraphicFramePr>
          <p:nvPr>
            <p:extLst>
              <p:ext uri="{D42A27DB-BD31-4B8C-83A1-F6EECF244321}">
                <p14:modId xmlns="" xmlns:p14="http://schemas.microsoft.com/office/powerpoint/2010/main" val="1842235549"/>
              </p:ext>
            </p:extLst>
          </p:nvPr>
        </p:nvGraphicFramePr>
        <p:xfrm>
          <a:off x="152400" y="990600"/>
          <a:ext cx="8763000" cy="5522063"/>
        </p:xfrm>
        <a:graphic>
          <a:graphicData uri="http://schemas.openxmlformats.org/drawingml/2006/table">
            <a:tbl>
              <a:tblPr/>
              <a:tblGrid>
                <a:gridCol w="2955573"/>
                <a:gridCol w="244828"/>
                <a:gridCol w="5562599"/>
              </a:tblGrid>
              <a:tr h="43423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dirty="0" smtClean="0">
                          <a:solidFill>
                            <a:schemeClr val="tx1"/>
                          </a:solidFill>
                          <a:latin typeface="Arial" pitchFamily="34" charset="0"/>
                          <a:cs typeface="Arial" pitchFamily="34" charset="0"/>
                        </a:rPr>
                        <a:t>Business Name </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S. G. R. A. Metal Shop</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6112">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dirty="0" smtClean="0">
                          <a:solidFill>
                            <a:schemeClr val="tx1"/>
                          </a:solidFill>
                          <a:latin typeface="Arial" pitchFamily="34" charset="0"/>
                          <a:cs typeface="Arial" pitchFamily="34" charset="0"/>
                        </a:rPr>
                        <a:t>Address/ Location</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err="1" smtClean="0">
                          <a:ln>
                            <a:noFill/>
                          </a:ln>
                          <a:solidFill>
                            <a:schemeClr val="tx1"/>
                          </a:solidFill>
                          <a:effectLst/>
                          <a:latin typeface="Arial" pitchFamily="34" charset="0"/>
                          <a:cs typeface="Arial" pitchFamily="34" charset="0"/>
                        </a:rPr>
                        <a:t>Momin</a:t>
                      </a:r>
                      <a:r>
                        <a:rPr kumimoji="0" lang="en-US" sz="1800" b="0" i="0" u="none" strike="noStrike" cap="none" normalizeH="0" baseline="0" dirty="0" smtClean="0">
                          <a:ln>
                            <a:noFill/>
                          </a:ln>
                          <a:solidFill>
                            <a:schemeClr val="tx1"/>
                          </a:solidFill>
                          <a:effectLst/>
                          <a:latin typeface="Arial" pitchFamily="34" charset="0"/>
                          <a:cs typeface="Arial" pitchFamily="34" charset="0"/>
                        </a:rPr>
                        <a:t> Market, </a:t>
                      </a:r>
                      <a:r>
                        <a:rPr kumimoji="0" lang="en-US" sz="1800" b="0" i="0" u="none" strike="noStrike" cap="none" normalizeH="0" baseline="0" dirty="0" err="1" smtClean="0">
                          <a:ln>
                            <a:noFill/>
                          </a:ln>
                          <a:solidFill>
                            <a:schemeClr val="tx1"/>
                          </a:solidFill>
                          <a:effectLst/>
                          <a:latin typeface="Arial" pitchFamily="34" charset="0"/>
                          <a:cs typeface="Arial" pitchFamily="34" charset="0"/>
                        </a:rPr>
                        <a:t>Noruttompur</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r>
                        <a:rPr kumimoji="0" lang="en-US" sz="1800" b="0" i="0" u="none" strike="noStrike" cap="none" normalizeH="0" baseline="0" dirty="0" err="1" smtClean="0">
                          <a:ln>
                            <a:noFill/>
                          </a:ln>
                          <a:solidFill>
                            <a:schemeClr val="tx1"/>
                          </a:solidFill>
                          <a:effectLst/>
                          <a:latin typeface="Arial" pitchFamily="34" charset="0"/>
                          <a:cs typeface="Arial" pitchFamily="34" charset="0"/>
                        </a:rPr>
                        <a:t>Begumgonj</a:t>
                      </a:r>
                      <a:r>
                        <a:rPr kumimoji="0" lang="en-US" sz="1800" b="0" i="0" u="none" strike="noStrike" cap="none" normalizeH="0" baseline="0" dirty="0" smtClean="0">
                          <a:ln>
                            <a:noFill/>
                          </a:ln>
                          <a:solidFill>
                            <a:schemeClr val="tx1"/>
                          </a:solidFill>
                          <a:effectLst/>
                          <a:latin typeface="Arial" pitchFamily="34" charset="0"/>
                          <a:cs typeface="Arial" pitchFamily="34" charset="0"/>
                        </a:rPr>
                        <a:t>, Noakhali-3821</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022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dirty="0" smtClean="0">
                          <a:solidFill>
                            <a:schemeClr val="tx1"/>
                          </a:solidFill>
                          <a:latin typeface="Arial" pitchFamily="34" charset="0"/>
                          <a:cs typeface="Arial" pitchFamily="34" charset="0"/>
                        </a:rPr>
                        <a:t>Total Investment in BDT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2,37,000/-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329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i="0" u="none" dirty="0" smtClean="0">
                          <a:solidFill>
                            <a:schemeClr val="tx1"/>
                          </a:solidFill>
                          <a:latin typeface="Arial" pitchFamily="34" charset="0"/>
                          <a:cs typeface="Arial" pitchFamily="34" charset="0"/>
                        </a:rPr>
                        <a:t>Financing</a:t>
                      </a:r>
                      <a:endParaRPr kumimoji="0" lang="en-US" sz="1600" b="1" i="0" u="none" strike="noStrike" cap="none" normalizeH="0" baseline="0" dirty="0" smtClean="0">
                        <a:ln>
                          <a:noFill/>
                        </a:ln>
                        <a:solidFill>
                          <a:srgbClr val="FF0000"/>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Self BDT 1,57,000 (from existing business)        66% </a:t>
                      </a:r>
                    </a:p>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Required Investment BDT 80,000/-(as equity)    34%</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7461">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Present salary/drawings from business (estimates)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7,000/-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022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Proposed Salary</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7,000/-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0052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Proposed Business</a:t>
                      </a:r>
                    </a:p>
                    <a:p>
                      <a:pPr marL="400050" marR="0" lvl="0" indent="-400050" algn="l" defTabSz="1160463" rtl="0" eaLnBrk="0" fontAlgn="base" latinLnBrk="0" hangingPunct="0">
                        <a:lnSpc>
                          <a:spcPct val="100000"/>
                        </a:lnSpc>
                        <a:spcBef>
                          <a:spcPct val="20000"/>
                        </a:spcBef>
                        <a:spcAft>
                          <a:spcPct val="0"/>
                        </a:spcAft>
                        <a:buClrTx/>
                        <a:buSzTx/>
                        <a:buFont typeface="Arial" charset="0"/>
                        <a:buAutoNum type="romanLcParenBoth"/>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 of present gross profit margin</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(ii) Estimated % of proposed gross profit margin</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(iii) Agreed grace period</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20%</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20% </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02 Months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759272024"/>
              </p:ext>
            </p:extLst>
          </p:nvPr>
        </p:nvGraphicFramePr>
        <p:xfrm>
          <a:off x="381000" y="838200"/>
          <a:ext cx="8534400" cy="5291367"/>
        </p:xfrm>
        <a:graphic>
          <a:graphicData uri="http://schemas.openxmlformats.org/drawingml/2006/table">
            <a:tbl>
              <a:tblPr/>
              <a:tblGrid>
                <a:gridCol w="4419600"/>
                <a:gridCol w="1447800"/>
                <a:gridCol w="1219200"/>
                <a:gridCol w="1447800"/>
              </a:tblGrid>
              <a:tr h="767976">
                <a:tc>
                  <a:txBody>
                    <a:bodyPr/>
                    <a:lstStyle/>
                    <a:p>
                      <a:pPr algn="ctr" fontAlgn="ctr"/>
                      <a:r>
                        <a:rPr lang="en-US" sz="1600" b="1" i="0" u="none" strike="noStrike" dirty="0" smtClean="0">
                          <a:solidFill>
                            <a:srgbClr val="000000"/>
                          </a:solidFill>
                          <a:latin typeface="Calibri"/>
                        </a:rPr>
                        <a:t>Particulars        </a:t>
                      </a:r>
                      <a:endParaRPr lang="en-US" sz="16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600" b="1" i="0" u="none" strike="noStrike" dirty="0">
                          <a:solidFill>
                            <a:srgbClr val="000000"/>
                          </a:solidFill>
                          <a:latin typeface="Calibri"/>
                        </a:rPr>
                        <a:t> Existing Business (BDT) </a:t>
                      </a:r>
                      <a:endParaRPr lang="en-US" sz="1600" b="1" i="0" u="none" strike="noStrike" dirty="0" smtClean="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600" b="1" i="0" u="none" strike="noStrike" dirty="0">
                          <a:solidFill>
                            <a:srgbClr val="000000"/>
                          </a:solidFill>
                          <a:latin typeface="Calibri"/>
                        </a:rPr>
                        <a:t> Proposed (BDT) </a:t>
                      </a:r>
                      <a:endParaRPr lang="en-US" sz="1600" b="1" i="0" u="none" strike="noStrike" dirty="0" smtClean="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600" b="1" i="0" u="none" strike="noStrike" dirty="0">
                          <a:solidFill>
                            <a:srgbClr val="000000"/>
                          </a:solidFill>
                          <a:latin typeface="Calibri"/>
                        </a:rPr>
                        <a:t> Total (BDT</a:t>
                      </a:r>
                      <a:r>
                        <a:rPr lang="en-US" sz="1600" b="1" i="0" u="none" strike="noStrike" dirty="0" smtClean="0">
                          <a:solidFill>
                            <a:srgbClr val="000000"/>
                          </a:solidFill>
                          <a:latin typeface="Calibri"/>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255992">
                <a:tc>
                  <a:txBody>
                    <a:bodyPr/>
                    <a:lstStyle/>
                    <a:p>
                      <a:pPr algn="ctr" fontAlgn="b"/>
                      <a:r>
                        <a:rPr lang="en-US" sz="1600" b="1" i="0" u="none" strike="noStrike" dirty="0" smtClean="0">
                          <a:solidFill>
                            <a:srgbClr val="000000"/>
                          </a:solidFill>
                          <a:latin typeface="Calibri"/>
                        </a:rPr>
                        <a:t>Investments </a:t>
                      </a:r>
                      <a:r>
                        <a:rPr lang="en-US" sz="1600" b="1" i="0" u="none" strike="noStrike" dirty="0">
                          <a:solidFill>
                            <a:srgbClr val="000000"/>
                          </a:solidFill>
                          <a:latin typeface="Calibri"/>
                        </a:rPr>
                        <a:t>in </a:t>
                      </a:r>
                      <a:r>
                        <a:rPr lang="en-US" sz="1600" b="1" i="0" u="none" strike="noStrike" dirty="0" smtClean="0">
                          <a:solidFill>
                            <a:srgbClr val="000000"/>
                          </a:solidFill>
                          <a:latin typeface="Calibri"/>
                        </a:rPr>
                        <a:t>different</a:t>
                      </a:r>
                      <a:r>
                        <a:rPr lang="en-US" sz="1600" b="1" i="0" u="none" strike="noStrike" baseline="0" dirty="0" smtClean="0">
                          <a:solidFill>
                            <a:srgbClr val="000000"/>
                          </a:solidFill>
                          <a:latin typeface="Calibri"/>
                        </a:rPr>
                        <a:t> categories:</a:t>
                      </a:r>
                      <a:endParaRPr lang="en-US" sz="1600" b="1" i="0" u="none" strike="noStrike" dirty="0">
                        <a:solidFill>
                          <a:srgbClr val="000000"/>
                        </a:solidFill>
                        <a:latin typeface="Calibri"/>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mn-lt"/>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mn-lt"/>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mn-lt"/>
                        </a:rPr>
                        <a:t>(1+2)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r>
              <a:tr h="2353038">
                <a:tc>
                  <a:txBody>
                    <a:bodyPr/>
                    <a:lstStyle/>
                    <a:p>
                      <a:pPr marL="400050" indent="-400050" algn="l" fontAlgn="b">
                        <a:buNone/>
                      </a:pPr>
                      <a:r>
                        <a:rPr lang="en-US" sz="1600" b="0" i="0" u="none" strike="noStrike" dirty="0" smtClean="0">
                          <a:solidFill>
                            <a:srgbClr val="000000"/>
                          </a:solidFill>
                          <a:latin typeface="Calibri"/>
                        </a:rPr>
                        <a:t>      </a:t>
                      </a:r>
                      <a:r>
                        <a:rPr lang="en-US" sz="1600" b="0" i="0" u="none" strike="noStrike" baseline="0" dirty="0" smtClean="0">
                          <a:solidFill>
                            <a:srgbClr val="000000"/>
                          </a:solidFill>
                          <a:latin typeface="Calibri"/>
                        </a:rPr>
                        <a:t> </a:t>
                      </a:r>
                      <a:r>
                        <a:rPr lang="en-US" sz="1600" b="0" i="0" u="none" strike="noStrike" dirty="0" smtClean="0">
                          <a:solidFill>
                            <a:srgbClr val="000000"/>
                          </a:solidFill>
                          <a:latin typeface="Calibri"/>
                        </a:rPr>
                        <a:t> </a:t>
                      </a:r>
                      <a:r>
                        <a:rPr lang="en-US" sz="1600" b="1" i="0" u="none" strike="noStrike" dirty="0" smtClean="0">
                          <a:solidFill>
                            <a:srgbClr val="000000"/>
                          </a:solidFill>
                          <a:latin typeface="Calibri"/>
                        </a:rPr>
                        <a:t>Present </a:t>
                      </a:r>
                      <a:r>
                        <a:rPr lang="en-US" sz="1600" b="1" i="0" u="none" strike="noStrike" baseline="0" dirty="0" smtClean="0">
                          <a:solidFill>
                            <a:srgbClr val="000000"/>
                          </a:solidFill>
                          <a:latin typeface="Calibri"/>
                        </a:rPr>
                        <a:t>stock items:</a:t>
                      </a:r>
                      <a:endParaRPr lang="en-US" sz="1600" b="0" i="0" u="none" strike="noStrike" baseline="0" dirty="0" smtClean="0">
                        <a:solidFill>
                          <a:srgbClr val="000000"/>
                        </a:solidFill>
                        <a:latin typeface="Calibri"/>
                      </a:endParaRPr>
                    </a:p>
                    <a:p>
                      <a:pPr marL="400050" indent="-400050" algn="l" fontAlgn="b">
                        <a:buNone/>
                      </a:pPr>
                      <a:r>
                        <a:rPr lang="en-US" sz="1600" b="0" i="0" u="none" strike="noStrike" baseline="0" dirty="0" smtClean="0">
                          <a:solidFill>
                            <a:srgbClr val="000000"/>
                          </a:solidFill>
                          <a:latin typeface="Calibri"/>
                        </a:rPr>
                        <a:t>       Advance-                                               12,000</a:t>
                      </a:r>
                    </a:p>
                    <a:p>
                      <a:pPr marL="400050" indent="-400050" algn="l" fontAlgn="b">
                        <a:buNone/>
                      </a:pPr>
                      <a:r>
                        <a:rPr lang="en-US" sz="1600" b="0" i="0" u="none" strike="noStrike" baseline="0" dirty="0" smtClean="0">
                          <a:solidFill>
                            <a:srgbClr val="000000"/>
                          </a:solidFill>
                          <a:latin typeface="Calibri"/>
                        </a:rPr>
                        <a:t>       Furniture &amp; Decoration                      10,000</a:t>
                      </a:r>
                    </a:p>
                    <a:p>
                      <a:pPr marL="400050" indent="-400050" algn="l" fontAlgn="b">
                        <a:buNone/>
                      </a:pPr>
                      <a:r>
                        <a:rPr lang="en-US" sz="1600" b="0" i="0" u="none" strike="noStrike" baseline="0" dirty="0" smtClean="0">
                          <a:solidFill>
                            <a:srgbClr val="000000"/>
                          </a:solidFill>
                          <a:latin typeface="Calibri"/>
                        </a:rPr>
                        <a:t>       Electric Items                                       10,000</a:t>
                      </a:r>
                    </a:p>
                    <a:p>
                      <a:pPr marL="400050" indent="-400050" algn="l" fontAlgn="b">
                        <a:buNone/>
                      </a:pPr>
                      <a:r>
                        <a:rPr lang="en-US" sz="1600" b="0" i="0" u="none" strike="noStrike" baseline="0" dirty="0" smtClean="0">
                          <a:solidFill>
                            <a:srgbClr val="000000"/>
                          </a:solidFill>
                          <a:latin typeface="Calibri"/>
                        </a:rPr>
                        <a:t>       Machineries Item                                35,000</a:t>
                      </a:r>
                    </a:p>
                    <a:p>
                      <a:pPr marL="400050" indent="-400050" algn="l" fontAlgn="b">
                        <a:buNone/>
                      </a:pPr>
                      <a:r>
                        <a:rPr lang="en-US" sz="1600" b="0" i="0" u="none" strike="noStrike" baseline="0" dirty="0" smtClean="0">
                          <a:solidFill>
                            <a:srgbClr val="000000"/>
                          </a:solidFill>
                          <a:latin typeface="Calibri"/>
                        </a:rPr>
                        <a:t>       Other items                                          90,000</a:t>
                      </a:r>
                    </a:p>
                    <a:p>
                      <a:pPr marL="400050" indent="-400050" algn="l" fontAlgn="b">
                        <a:buNone/>
                      </a:pPr>
                      <a:r>
                        <a:rPr lang="en-US" sz="1600" b="0" i="0" u="none" strike="noStrike" baseline="0" dirty="0" smtClean="0">
                          <a:solidFill>
                            <a:srgbClr val="000000"/>
                          </a:solidFill>
                          <a:latin typeface="Calibri"/>
                        </a:rPr>
                        <a:t>  </a:t>
                      </a:r>
                    </a:p>
                    <a:p>
                      <a:pPr marL="400050" indent="-400050" algn="l" fontAlgn="b">
                        <a:buNone/>
                      </a:pPr>
                      <a:r>
                        <a:rPr lang="en-US" sz="1600" b="0" i="0" u="none" strike="noStrike" baseline="0" dirty="0" smtClean="0">
                          <a:solidFill>
                            <a:srgbClr val="000000"/>
                          </a:solidFill>
                          <a:latin typeface="+mn-lt"/>
                        </a:rPr>
                        <a:t>      </a:t>
                      </a:r>
                      <a:r>
                        <a:rPr lang="en-US" sz="1600" b="0" i="0" u="none" strike="noStrike" baseline="0" dirty="0" smtClean="0">
                          <a:solidFill>
                            <a:srgbClr val="00B050"/>
                          </a:solidFill>
                          <a:latin typeface="+mn-lt"/>
                        </a:rPr>
                        <a:t>(Details attached in Next slide)</a:t>
                      </a:r>
                      <a:endParaRPr lang="en-US" sz="1600" b="0" i="0" u="none" strike="noStrike" baseline="0" dirty="0" smtClean="0">
                        <a:solidFill>
                          <a:srgbClr val="00B05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smtClean="0">
                          <a:solidFill>
                            <a:schemeClr val="tx1"/>
                          </a:solidFill>
                          <a:latin typeface="+mn-lt"/>
                        </a:rPr>
                        <a:t>1,57,000</a:t>
                      </a:r>
                      <a:endParaRPr lang="en-US" sz="2400" b="1" i="0" u="none" strike="noStrike" dirty="0">
                        <a:solidFill>
                          <a:schemeClr val="tx1"/>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400050" indent="-400050" algn="ctr" fontAlgn="b">
                        <a:buFont typeface="+mj-lt"/>
                        <a:buAutoNum type="romanUcPeriod"/>
                      </a:pPr>
                      <a:endParaRPr lang="en-US" sz="2400" b="1" i="0" u="none" strike="noStrike" dirty="0">
                        <a:solidFill>
                          <a:schemeClr val="tx1"/>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smtClean="0">
                          <a:solidFill>
                            <a:srgbClr val="000000"/>
                          </a:solidFill>
                          <a:latin typeface="+mn-lt"/>
                        </a:rPr>
                        <a:t>1,57,000</a:t>
                      </a:r>
                      <a:endParaRPr lang="en-US" sz="2400" b="1"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48601">
                <a:tc>
                  <a:txBody>
                    <a:bodyPr/>
                    <a:lstStyle/>
                    <a:p>
                      <a:pPr marL="400050" indent="-400050" algn="l" fontAlgn="b">
                        <a:buNone/>
                      </a:pPr>
                      <a:r>
                        <a:rPr lang="en-US" sz="1600" b="1" i="0" u="none" strike="noStrike" dirty="0" smtClean="0">
                          <a:solidFill>
                            <a:srgbClr val="000000"/>
                          </a:solidFill>
                          <a:latin typeface="+mn-lt"/>
                        </a:rPr>
                        <a:t>    Proposed </a:t>
                      </a:r>
                      <a:r>
                        <a:rPr lang="en-US" sz="1600" b="1" i="0" u="none" strike="noStrike" baseline="0" dirty="0" smtClean="0">
                          <a:solidFill>
                            <a:srgbClr val="000000"/>
                          </a:solidFill>
                          <a:latin typeface="+mn-lt"/>
                        </a:rPr>
                        <a:t>items:</a:t>
                      </a:r>
                    </a:p>
                    <a:p>
                      <a:pPr marL="400050" indent="-400050" algn="l" fontAlgn="b">
                        <a:buNone/>
                      </a:pPr>
                      <a:r>
                        <a:rPr lang="en-US" sz="1600" b="0" i="0" u="none" strike="noStrike" baseline="0" dirty="0" smtClean="0">
                          <a:solidFill>
                            <a:srgbClr val="000000"/>
                          </a:solidFill>
                          <a:latin typeface="+mn-lt"/>
                        </a:rPr>
                        <a:t>    </a:t>
                      </a:r>
                    </a:p>
                    <a:p>
                      <a:pPr marL="400050" indent="-400050" algn="l" fontAlgn="b">
                        <a:buNone/>
                      </a:pPr>
                      <a:r>
                        <a:rPr lang="en-US" sz="1600" b="0" i="0" u="none" strike="noStrike" baseline="0" dirty="0" smtClean="0">
                          <a:solidFill>
                            <a:srgbClr val="00B050"/>
                          </a:solidFill>
                          <a:latin typeface="+mn-lt"/>
                        </a:rPr>
                        <a:t>    (Details attached in Next slide)</a:t>
                      </a:r>
                      <a:endParaRPr lang="en-US" sz="1600" b="1" i="0" u="none" strike="noStrike" baseline="0" dirty="0" smtClean="0">
                        <a:solidFill>
                          <a:srgbClr val="000000"/>
                        </a:solidFill>
                        <a:latin typeface="+mn-lt"/>
                      </a:endParaRPr>
                    </a:p>
                    <a:p>
                      <a:pPr marL="400050" indent="-400050" algn="l" fontAlgn="b">
                        <a:buNone/>
                      </a:pPr>
                      <a:endParaRPr lang="en-US" sz="1600" b="0" i="0" u="none" strike="noStrike" baseline="0" dirty="0" smtClean="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400" b="1"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400" b="1" i="0" u="none" strike="noStrike" dirty="0" smtClean="0">
                          <a:solidFill>
                            <a:srgbClr val="000000"/>
                          </a:solidFill>
                          <a:latin typeface="+mn-lt"/>
                        </a:rPr>
                        <a:t>80,000</a:t>
                      </a:r>
                    </a:p>
                    <a:p>
                      <a:pPr algn="ctr" fontAlgn="b"/>
                      <a:endParaRPr lang="en-US" sz="2400" b="1"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smtClean="0">
                          <a:solidFill>
                            <a:srgbClr val="000000"/>
                          </a:solidFill>
                          <a:latin typeface="+mn-lt"/>
                        </a:rPr>
                        <a:t>80,000</a:t>
                      </a:r>
                      <a:endParaRPr lang="en-US" sz="2400" b="1"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5992">
                <a:tc>
                  <a:txBody>
                    <a:bodyPr/>
                    <a:lstStyle/>
                    <a:p>
                      <a:pPr algn="ctr" fontAlgn="ctr"/>
                      <a:r>
                        <a:rPr lang="en-US" sz="2000" b="1" i="0" u="none" strike="noStrike" dirty="0">
                          <a:solidFill>
                            <a:srgbClr val="000000"/>
                          </a:solidFill>
                          <a:latin typeface="+mn-lt"/>
                        </a:rPr>
                        <a:t>Total Capital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dirty="0" smtClean="0">
                          <a:solidFill>
                            <a:srgbClr val="000000"/>
                          </a:solidFill>
                          <a:latin typeface="+mn-lt"/>
                        </a:rPr>
                        <a:t>1,57,000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dirty="0" smtClean="0">
                          <a:solidFill>
                            <a:srgbClr val="000000"/>
                          </a:solidFill>
                          <a:latin typeface="+mn-lt"/>
                        </a:rPr>
                        <a:t>80,000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2400" b="1" i="0" u="none" strike="noStrike" dirty="0" smtClean="0">
                          <a:solidFill>
                            <a:srgbClr val="000000"/>
                          </a:solidFill>
                          <a:latin typeface="+mn-lt"/>
                        </a:rPr>
                        <a:t>2,37,000</a:t>
                      </a:r>
                      <a:endParaRPr lang="en-US" sz="2400" b="1" i="0" u="none" strike="noStrike" dirty="0">
                        <a:solidFill>
                          <a:srgbClr val="000000"/>
                        </a:solidFill>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r>
            </a:tbl>
          </a:graphicData>
        </a:graphic>
      </p:graphicFrame>
      <p:sp>
        <p:nvSpPr>
          <p:cNvPr id="3" name="Title 1"/>
          <p:cNvSpPr txBox="1">
            <a:spLocks/>
          </p:cNvSpPr>
          <p:nvPr/>
        </p:nvSpPr>
        <p:spPr>
          <a:xfrm>
            <a:off x="0" y="0"/>
            <a:ext cx="9144000" cy="761999"/>
          </a:xfrm>
          <a:prstGeom prst="rect">
            <a:avLst/>
          </a:prstGeom>
        </p:spPr>
        <p:style>
          <a:lnRef idx="1">
            <a:schemeClr val="accent1"/>
          </a:lnRef>
          <a:fillRef idx="2">
            <a:schemeClr val="accent1"/>
          </a:fillRef>
          <a:effectRef idx="1">
            <a:schemeClr val="accent1"/>
          </a:effectRef>
          <a:fontRef idx="minor">
            <a:schemeClr val="dk1"/>
          </a:fontRef>
        </p:style>
        <p:txBody>
          <a:bodyPr anchor="ctr">
            <a:normAutofit fontScale="975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b="1" cap="all" smtClean="0">
                <a:solidFill>
                  <a:schemeClr val="tx1"/>
                </a:solidFill>
                <a:effectLst>
                  <a:reflection blurRad="12700" stA="48000" endA="300" endPos="55000" dir="5400000" sy="-90000" algn="bl" rotWithShape="0"/>
                </a:effectLst>
                <a:latin typeface="Times New Roman" pitchFamily="18" charset="0"/>
                <a:cs typeface="Times New Roman" pitchFamily="18" charset="0"/>
              </a:rPr>
              <a:t>Present &amp; Proposed</a:t>
            </a:r>
            <a:r>
              <a:rPr lang="en-US" sz="4000" b="1" smtClean="0">
                <a:solidFill>
                  <a:schemeClr val="tx1"/>
                </a:solidFill>
                <a:latin typeface="Georgia" pitchFamily="18" charset="0"/>
                <a:cs typeface="Arial" pitchFamily="34" charset="0"/>
              </a:rPr>
              <a:t> </a:t>
            </a:r>
            <a:r>
              <a:rPr lang="en-US" sz="2800" b="1" cap="all" smtClean="0">
                <a:solidFill>
                  <a:schemeClr val="tx1"/>
                </a:solidFill>
                <a:effectLst>
                  <a:reflection blurRad="12700" stA="48000" endA="300" endPos="55000" dir="5400000" sy="-90000" algn="bl" rotWithShape="0"/>
                </a:effectLst>
                <a:latin typeface="Times New Roman" pitchFamily="18" charset="0"/>
                <a:cs typeface="Times New Roman" pitchFamily="18" charset="0"/>
              </a:rPr>
              <a:t>Investment Breakdown</a:t>
            </a:r>
            <a:endParaRPr lang="en-US" sz="2800" b="1" cap="all" dirty="0">
              <a:solidFill>
                <a:schemeClr val="tx1"/>
              </a:solidFill>
              <a:effectLst>
                <a:reflection blurRad="12700" stA="48000" endA="300" endPos="55000" dir="5400000" sy="-90000" algn="bl" rotWithShape="0"/>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375741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67"/>
          <p:cNvGraphicFramePr>
            <a:graphicFrameLocks noGrp="1"/>
          </p:cNvGraphicFramePr>
          <p:nvPr>
            <p:extLst>
              <p:ext uri="{D42A27DB-BD31-4B8C-83A1-F6EECF244321}">
                <p14:modId xmlns="" xmlns:p14="http://schemas.microsoft.com/office/powerpoint/2010/main" val="2713544110"/>
              </p:ext>
            </p:extLst>
          </p:nvPr>
        </p:nvGraphicFramePr>
        <p:xfrm>
          <a:off x="228600" y="914400"/>
          <a:ext cx="4122737" cy="4809744"/>
        </p:xfrm>
        <a:graphic>
          <a:graphicData uri="http://schemas.openxmlformats.org/drawingml/2006/table">
            <a:tbl>
              <a:tblPr/>
              <a:tblGrid>
                <a:gridCol w="1828800"/>
                <a:gridCol w="1219200"/>
                <a:gridCol w="1074737"/>
              </a:tblGrid>
              <a:tr h="297383">
                <a:tc gridSpan="3">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Calibri" charset="0"/>
                          <a:cs typeface="Times New Roman" pitchFamily="18" charset="0"/>
                        </a:rPr>
                        <a:t>Present Stock Items</a:t>
                      </a:r>
                      <a:endPar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r>
              <a:tr h="579120">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Product name</a:t>
                      </a:r>
                      <a:endPar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Unit (Quantity)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Amount</a:t>
                      </a:r>
                      <a:endPar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9738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Advance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8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12,000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61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Wall cabinet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01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25,000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4989">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0" i="0" u="none" strike="noStrike" cap="none" normalizeH="0" baseline="0" dirty="0" err="1" smtClean="0">
                          <a:ln>
                            <a:noFill/>
                          </a:ln>
                          <a:solidFill>
                            <a:schemeClr val="tx1"/>
                          </a:solidFill>
                          <a:effectLst/>
                          <a:latin typeface="Arial Narrow" pitchFamily="34" charset="0"/>
                          <a:ea typeface="Calibri" charset="0"/>
                          <a:cs typeface="Times New Roman" pitchFamily="18" charset="0"/>
                        </a:rPr>
                        <a:t>Almirah</a:t>
                      </a:r>
                      <a:endPar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04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40,000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4989">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Show case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01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15,000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738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Grill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10,000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738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Furniture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10,000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738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Electrical Material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10,000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738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Drill  Machine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02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8,000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738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Cutting Machine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01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738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Grinding Machine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02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12,000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7383">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Welding Machine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01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10,000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7383">
                <a:tc gridSpan="2">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Total Present Stock</a:t>
                      </a:r>
                      <a:endPar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914400" rtl="0" eaLnBrk="0" fontAlgn="base" latinLnBrk="0" hangingPunct="0">
                        <a:lnSpc>
                          <a:spcPct val="8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1,57,000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5" name="Title 1"/>
          <p:cNvSpPr>
            <a:spLocks noGrp="1"/>
          </p:cNvSpPr>
          <p:nvPr>
            <p:ph type="title"/>
          </p:nvPr>
        </p:nvSpPr>
        <p:spPr>
          <a:xfrm>
            <a:off x="0" y="1"/>
            <a:ext cx="9144000" cy="838199"/>
          </a:xfrm>
        </p:spPr>
        <p:style>
          <a:lnRef idx="1">
            <a:schemeClr val="accent1"/>
          </a:lnRef>
          <a:fillRef idx="2">
            <a:schemeClr val="accent1"/>
          </a:fillRef>
          <a:effectRef idx="1">
            <a:schemeClr val="accent1"/>
          </a:effectRef>
          <a:fontRef idx="minor">
            <a:schemeClr val="dk1"/>
          </a:fontRef>
        </p:style>
        <p:txBody>
          <a:bodyPr anchor="ctr">
            <a:normAutofit fontScale="90000"/>
          </a:bodyPr>
          <a:lstStyle/>
          <a:p>
            <a:pPr algn="ct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Present &amp; Proposed</a:t>
            </a:r>
            <a:r>
              <a:rPr lang="en-US" sz="4000" b="1" dirty="0" smtClean="0">
                <a:solidFill>
                  <a:schemeClr val="tx1"/>
                </a:solidFill>
                <a:latin typeface="Georgia" pitchFamily="18" charset="0"/>
                <a:cs typeface="Arial" pitchFamily="34" charset="0"/>
              </a:rPr>
              <a:t>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Investment Breakdown</a:t>
            </a:r>
            <a:endParaRPr lang="en-US" sz="2800" b="1" cap="all" dirty="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endParaRPr>
          </a:p>
        </p:txBody>
      </p:sp>
      <p:graphicFrame>
        <p:nvGraphicFramePr>
          <p:cNvPr id="6" name="Group 496"/>
          <p:cNvGraphicFramePr>
            <a:graphicFrameLocks noGrp="1"/>
          </p:cNvGraphicFramePr>
          <p:nvPr>
            <p:extLst>
              <p:ext uri="{D42A27DB-BD31-4B8C-83A1-F6EECF244321}">
                <p14:modId xmlns="" xmlns:p14="http://schemas.microsoft.com/office/powerpoint/2010/main" val="1309293391"/>
              </p:ext>
            </p:extLst>
          </p:nvPr>
        </p:nvGraphicFramePr>
        <p:xfrm>
          <a:off x="4724400" y="1066800"/>
          <a:ext cx="4114800" cy="2173361"/>
        </p:xfrm>
        <a:graphic>
          <a:graphicData uri="http://schemas.openxmlformats.org/drawingml/2006/table">
            <a:tbl>
              <a:tblPr/>
              <a:tblGrid>
                <a:gridCol w="2133600"/>
                <a:gridCol w="685800"/>
                <a:gridCol w="1295400"/>
              </a:tblGrid>
              <a:tr h="423809">
                <a:tc gridSpan="3">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Calibri" charset="0"/>
                          <a:cs typeface="Arial" charset="0"/>
                        </a:rPr>
                        <a:t>Proposed Items</a:t>
                      </a:r>
                      <a:endParaRPr kumimoji="0" lang="en-US" sz="1800" b="0" i="0" u="none" strike="noStrike" cap="none" normalizeH="0" baseline="0" dirty="0" smtClean="0">
                        <a:ln>
                          <a:noFill/>
                        </a:ln>
                        <a:solidFill>
                          <a:schemeClr val="tx1"/>
                        </a:solidFill>
                        <a:effectLst/>
                        <a:latin typeface="Arial" charset="0"/>
                        <a:ea typeface="Calibri"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r>
              <a:tr h="423809">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Calibri" charset="0"/>
                          <a:cs typeface="Times New Roman" pitchFamily="18" charset="0"/>
                        </a:rPr>
                        <a:t>Product Name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Calibri" charset="0"/>
                          <a:cs typeface="Times New Roman" pitchFamily="18" charset="0"/>
                        </a:rPr>
                        <a:t> Unit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mn-lt"/>
                          <a:ea typeface="Calibri" charset="0"/>
                          <a:cs typeface="Times New Roman" pitchFamily="18" charset="0"/>
                        </a:rPr>
                        <a:t>Amount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37158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0" i="0" u="none" strike="noStrike" cap="none" normalizeH="0" baseline="0" dirty="0" err="1" smtClean="0">
                          <a:ln>
                            <a:noFill/>
                          </a:ln>
                          <a:solidFill>
                            <a:schemeClr val="tx1"/>
                          </a:solidFill>
                          <a:effectLst/>
                          <a:latin typeface="+mn-lt"/>
                          <a:ea typeface="Calibri" charset="0"/>
                          <a:cs typeface="Times New Roman" pitchFamily="18" charset="0"/>
                        </a:rPr>
                        <a:t>Baz</a:t>
                      </a: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  Machine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01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60,000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Plain Sheet 22 gaze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0.5 Ton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Calibri" charset="0"/>
                          <a:cs typeface="Times New Roman" pitchFamily="18" charset="0"/>
                        </a:rPr>
                        <a:t>20,000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09">
                <a:tc gridSpan="2">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ea typeface="Calibri" charset="0"/>
                          <a:cs typeface="Times New Roman" pitchFamily="18" charset="0"/>
                        </a:rPr>
                        <a:t>Total Proposed Stock</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r" defTabSz="914400" rtl="0" eaLnBrk="0" fontAlgn="base" latinLnBrk="0" hangingPunct="0">
                        <a:lnSpc>
                          <a:spcPct val="8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mn-lt"/>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Calibri" charset="0"/>
                          <a:cs typeface="Times New Roman" pitchFamily="18" charset="0"/>
                        </a:rPr>
                        <a:t>80,000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style>
          <a:lnRef idx="1">
            <a:schemeClr val="accent1"/>
          </a:lnRef>
          <a:fillRef idx="2">
            <a:schemeClr val="accent1"/>
          </a:fillRef>
          <a:effectRef idx="1">
            <a:schemeClr val="accent1"/>
          </a:effectRef>
          <a:fontRef idx="minor">
            <a:schemeClr val="dk1"/>
          </a:fontRef>
        </p:style>
        <p:txBody>
          <a:bodyPr>
            <a:normAutofit/>
          </a:bodyPr>
          <a:lstStyle/>
          <a:p>
            <a:pPr>
              <a:defRPr/>
            </a:pP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INFO ON EXISTING BUSINESS OPERATIONS</a:t>
            </a:r>
            <a:endParaRPr lang="en-US" sz="2800" b="1" cap="all" dirty="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endParaRPr>
          </a:p>
        </p:txBody>
      </p:sp>
      <p:graphicFrame>
        <p:nvGraphicFramePr>
          <p:cNvPr id="6" name="Table 5"/>
          <p:cNvGraphicFramePr>
            <a:graphicFrameLocks noGrp="1"/>
          </p:cNvGraphicFramePr>
          <p:nvPr>
            <p:extLst>
              <p:ext uri="{D42A27DB-BD31-4B8C-83A1-F6EECF244321}">
                <p14:modId xmlns="" xmlns:p14="http://schemas.microsoft.com/office/powerpoint/2010/main" val="3850666594"/>
              </p:ext>
            </p:extLst>
          </p:nvPr>
        </p:nvGraphicFramePr>
        <p:xfrm>
          <a:off x="304801" y="1066800"/>
          <a:ext cx="8458198" cy="5576072"/>
        </p:xfrm>
        <a:graphic>
          <a:graphicData uri="http://schemas.openxmlformats.org/drawingml/2006/table">
            <a:tbl>
              <a:tblPr/>
              <a:tblGrid>
                <a:gridCol w="4343399"/>
                <a:gridCol w="1219200"/>
                <a:gridCol w="1105325"/>
                <a:gridCol w="1790274"/>
              </a:tblGrid>
              <a:tr h="247894">
                <a:tc rowSpan="2">
                  <a:txBody>
                    <a:bodyPr/>
                    <a:lstStyle/>
                    <a:p>
                      <a:pPr algn="ctr" fontAlgn="ctr"/>
                      <a:r>
                        <a:rPr lang="en-US" sz="1600" b="1" i="0" u="none" strike="noStrike" dirty="0">
                          <a:solidFill>
                            <a:srgbClr val="000000"/>
                          </a:solidFill>
                          <a:latin typeface="Calibri"/>
                        </a:rPr>
                        <a:t>Particulars</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3">
                  <a:txBody>
                    <a:bodyPr/>
                    <a:lstStyle/>
                    <a:p>
                      <a:pPr algn="ctr" fontAlgn="ctr"/>
                      <a:r>
                        <a:rPr lang="en-US" sz="1600" b="1" i="0" u="none" strike="noStrike" dirty="0">
                          <a:solidFill>
                            <a:srgbClr val="000000"/>
                          </a:solidFill>
                          <a:latin typeface="Calibri"/>
                        </a:rPr>
                        <a:t>Existing Business (BDT)</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222946">
                <a:tc vMerge="1">
                  <a:txBody>
                    <a:bodyPr/>
                    <a:lstStyle/>
                    <a:p>
                      <a:endParaRPr lang="en-US"/>
                    </a:p>
                  </a:txBody>
                  <a:tcPr/>
                </a:tc>
                <a:tc>
                  <a:txBody>
                    <a:bodyPr/>
                    <a:lstStyle/>
                    <a:p>
                      <a:pPr algn="ctr" fontAlgn="ctr"/>
                      <a:r>
                        <a:rPr lang="en-US" sz="1600" b="1" i="0" u="none" strike="noStrike" dirty="0">
                          <a:solidFill>
                            <a:srgbClr val="000000"/>
                          </a:solidFill>
                          <a:latin typeface="Calibri"/>
                        </a:rPr>
                        <a:t>Daily</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600" b="1" i="0" u="none" strike="noStrike" dirty="0">
                          <a:solidFill>
                            <a:srgbClr val="000000"/>
                          </a:solidFill>
                          <a:latin typeface="Calibri"/>
                        </a:rPr>
                        <a:t>Monthly</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600" b="1" i="0" u="none" strike="noStrike" dirty="0">
                          <a:solidFill>
                            <a:srgbClr val="000000"/>
                          </a:solidFill>
                          <a:latin typeface="Calibri"/>
                        </a:rPr>
                        <a:t> Yearly </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267416">
                <a:tc>
                  <a:txBody>
                    <a:bodyPr/>
                    <a:lstStyle/>
                    <a:p>
                      <a:pPr algn="l" fontAlgn="b"/>
                      <a:r>
                        <a:rPr lang="en-US" sz="1800" b="0" i="0" u="none" strike="noStrike" dirty="0" smtClean="0">
                          <a:solidFill>
                            <a:srgbClr val="000000"/>
                          </a:solidFill>
                          <a:latin typeface="Calibri"/>
                        </a:rPr>
                        <a:t> Sales  (A)</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a:rPr>
                        <a:t>3,000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smtClean="0">
                          <a:solidFill>
                            <a:srgbClr val="000000"/>
                          </a:solidFill>
                          <a:latin typeface="Calibri"/>
                        </a:rPr>
                        <a:t>90,000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a:rPr>
                        <a:t>10,80,000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1" u="none" strike="noStrike" dirty="0">
                          <a:solidFill>
                            <a:srgbClr val="000000"/>
                          </a:solidFill>
                          <a:latin typeface="Calibri"/>
                        </a:rPr>
                        <a:t>Less: </a:t>
                      </a:r>
                      <a:r>
                        <a:rPr lang="en-US" sz="1800" b="0" i="1" u="none" strike="noStrike" dirty="0" smtClean="0">
                          <a:solidFill>
                            <a:srgbClr val="000000"/>
                          </a:solidFill>
                          <a:latin typeface="Calibri"/>
                        </a:rPr>
                        <a:t>Cost</a:t>
                      </a:r>
                      <a:r>
                        <a:rPr lang="en-US" sz="1800" b="0" i="1" u="none" strike="noStrike" baseline="0" dirty="0" smtClean="0">
                          <a:solidFill>
                            <a:srgbClr val="000000"/>
                          </a:solidFill>
                          <a:latin typeface="Calibri"/>
                        </a:rPr>
                        <a:t> of  sales (B)</a:t>
                      </a:r>
                      <a:endParaRPr lang="en-US" sz="1800" b="0" i="1"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a:rPr>
                        <a:t>2,400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a:rPr>
                        <a:t>72,000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a:rPr>
                        <a:t>8,64,000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baseline="0" dirty="0" smtClean="0">
                          <a:solidFill>
                            <a:srgbClr val="000000"/>
                          </a:solidFill>
                          <a:latin typeface="+mn-lt"/>
                        </a:rPr>
                        <a:t> Gross Profit</a:t>
                      </a:r>
                      <a:r>
                        <a:rPr lang="en-US" sz="1800" b="0" i="0" u="none" strike="noStrike" dirty="0" smtClean="0">
                          <a:solidFill>
                            <a:srgbClr val="000000"/>
                          </a:solidFill>
                          <a:latin typeface="+mn-lt"/>
                        </a:rPr>
                        <a:t>   (C) [C=(A-B)]  </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a:rPr>
                        <a:t>600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a:rPr>
                        <a:t>18,000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a:rPr>
                        <a:t>2,16,000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1" u="none" strike="noStrike" dirty="0">
                          <a:solidFill>
                            <a:srgbClr val="000000"/>
                          </a:solidFill>
                          <a:latin typeface="Calibri"/>
                        </a:rPr>
                        <a:t>Less: </a:t>
                      </a:r>
                      <a:r>
                        <a:rPr lang="en-US" sz="1800" b="0" i="1" u="none" strike="noStrike" dirty="0" smtClean="0">
                          <a:solidFill>
                            <a:srgbClr val="000000"/>
                          </a:solidFill>
                          <a:latin typeface="Calibri"/>
                        </a:rPr>
                        <a:t>Operating</a:t>
                      </a:r>
                      <a:r>
                        <a:rPr lang="en-US" sz="1800" b="0" i="1" u="none" strike="noStrike" baseline="0" dirty="0" smtClean="0">
                          <a:solidFill>
                            <a:srgbClr val="000000"/>
                          </a:solidFill>
                          <a:latin typeface="Calibri"/>
                        </a:rPr>
                        <a:t> Costs</a:t>
                      </a:r>
                      <a:endParaRPr lang="en-US" sz="1800" b="0" i="1"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a:solidFill>
                            <a:srgbClr val="000000"/>
                          </a:solidFill>
                          <a:latin typeface="Calibri"/>
                        </a:rPr>
                        <a:t>Electricity bill</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t>800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a:rPr>
                        <a:t>9,600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Calibri"/>
                        </a:rPr>
                        <a:t>Generator bill</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t>500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a:rPr>
                        <a:t>6,000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a:solidFill>
                            <a:srgbClr val="000000"/>
                          </a:solidFill>
                          <a:latin typeface="Calibri"/>
                        </a:rPr>
                        <a:t>Shop Rent </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t>1,600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a:rPr>
                        <a:t>19,200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a:solidFill>
                            <a:srgbClr val="000000"/>
                          </a:solidFill>
                          <a:latin typeface="Calibri"/>
                        </a:rPr>
                        <a:t>Night Guard bill</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t>100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a:rPr>
                        <a:t>1,200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baseline="0" dirty="0" smtClean="0">
                          <a:solidFill>
                            <a:srgbClr val="000000"/>
                          </a:solidFill>
                          <a:latin typeface="+mn-lt"/>
                        </a:rPr>
                        <a:t>Mobile bill</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t>600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a:rPr>
                        <a:t>7,200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Calibri"/>
                        </a:rPr>
                        <a:t>Present salary/Drawings- </a:t>
                      </a:r>
                      <a:r>
                        <a:rPr lang="en-US" sz="1800" b="0" i="0" u="none" strike="noStrike" dirty="0">
                          <a:solidFill>
                            <a:srgbClr val="000000"/>
                          </a:solidFill>
                          <a:latin typeface="Calibri"/>
                        </a:rPr>
                        <a:t>self</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t>6,000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a:rPr>
                        <a:t>72,000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latin typeface="+mn-lt"/>
                        </a:rPr>
                        <a:t>Present salary/Drawings- staf</a:t>
                      </a:r>
                      <a:r>
                        <a:rPr lang="en-US" sz="1800" b="0" i="0" u="none" strike="noStrike" baseline="0" dirty="0" smtClean="0">
                          <a:solidFill>
                            <a:srgbClr val="000000"/>
                          </a:solidFill>
                          <a:latin typeface="+mn-lt"/>
                        </a:rPr>
                        <a:t>f (1 )</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t>3,000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a:rPr>
                        <a:t>36,000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latin typeface="+mn-lt"/>
                        </a:rPr>
                        <a:t>Conveyance or Transport</a:t>
                      </a:r>
                      <a:r>
                        <a:rPr lang="en-US" sz="1800" b="0" i="0" u="none" strike="noStrike" dirty="0">
                          <a:solidFill>
                            <a:srgbClr val="000000"/>
                          </a:solidFill>
                          <a:latin typeface="Calibri"/>
                        </a:rPr>
                        <a:t>]</a:t>
                      </a:r>
                      <a:endParaRPr lang="en-US" sz="1800" b="0" i="0" u="none" strike="noStrike" dirty="0" smtClean="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t>500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a:rPr>
                        <a:t>6,000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Calibri"/>
                        </a:rPr>
                        <a:t>Others </a:t>
                      </a:r>
                      <a:r>
                        <a:rPr lang="en-US" sz="1800" b="0" i="0" u="none" strike="noStrike" dirty="0" smtClean="0">
                          <a:solidFill>
                            <a:srgbClr val="000000"/>
                          </a:solidFill>
                          <a:latin typeface="+mn-lt"/>
                        </a:rPr>
                        <a:t>(fees, Entertainment, TL renew)</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t>600</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a:rPr>
                        <a:t>7,200</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Calibri"/>
                        </a:rPr>
                        <a:t>Non Cash Item:</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44980">
                <a:tc>
                  <a:txBody>
                    <a:bodyPr/>
                    <a:lstStyle/>
                    <a:p>
                      <a:pPr algn="l" fontAlgn="b"/>
                      <a:r>
                        <a:rPr lang="en-US" sz="1800" b="0" i="0" u="none" strike="noStrike" dirty="0">
                          <a:solidFill>
                            <a:srgbClr val="000000"/>
                          </a:solidFill>
                          <a:latin typeface="Calibri"/>
                        </a:rPr>
                        <a:t>Depreciation </a:t>
                      </a:r>
                      <a:r>
                        <a:rPr lang="en-US" sz="1800" b="0" i="0" u="none" strike="noStrike" dirty="0" smtClean="0">
                          <a:solidFill>
                            <a:srgbClr val="000000"/>
                          </a:solidFill>
                          <a:latin typeface="Calibri"/>
                        </a:rPr>
                        <a:t>Expenses (10,000*10%+10,000*15%+35,000*20%  )</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t>792</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0" i="0" u="none" strike="noStrike" dirty="0" smtClean="0">
                          <a:solidFill>
                            <a:srgbClr val="000000"/>
                          </a:solidFill>
                          <a:latin typeface="Calibri"/>
                        </a:rPr>
                        <a:t>9,504</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1" u="none" strike="noStrike" dirty="0" smtClean="0">
                          <a:solidFill>
                            <a:srgbClr val="000000"/>
                          </a:solidFill>
                          <a:latin typeface="Calibri"/>
                        </a:rPr>
                        <a:t>Total Operating </a:t>
                      </a:r>
                      <a:r>
                        <a:rPr lang="en-US" sz="1800" b="0" i="1" u="none" strike="noStrike" dirty="0" smtClean="0">
                          <a:solidFill>
                            <a:srgbClr val="000000"/>
                          </a:solidFill>
                          <a:latin typeface="+mn-lt"/>
                        </a:rPr>
                        <a:t>Cost (F)</a:t>
                      </a:r>
                      <a:endParaRPr lang="en-US" sz="1800" b="0" i="1"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t>14,492</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0" dirty="0" smtClean="0"/>
                        <a:t>1,73,904</a:t>
                      </a:r>
                      <a:endParaRPr lang="en-US" sz="18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1" i="0" u="none" strike="noStrike" dirty="0" smtClean="0">
                          <a:solidFill>
                            <a:srgbClr val="000000"/>
                          </a:solidFill>
                          <a:latin typeface="+mn-lt"/>
                        </a:rPr>
                        <a:t>Net Profit (E-F):</a:t>
                      </a:r>
                      <a:endParaRPr lang="en-US" sz="1800" b="1"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endParaRPr lang="en-US" sz="1800" b="1"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1800" b="1" dirty="0" smtClean="0"/>
                        <a:t>3,508</a:t>
                      </a:r>
                      <a:endParaRPr lang="en-US" sz="1800" b="1"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800" b="1" dirty="0" smtClean="0"/>
                        <a:t>42,096</a:t>
                      </a:r>
                      <a:endParaRPr lang="en-US" sz="1800" b="1"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838200"/>
          </a:xfrm>
        </p:spPr>
        <p:style>
          <a:lnRef idx="1">
            <a:schemeClr val="accent1"/>
          </a:lnRef>
          <a:fillRef idx="2">
            <a:schemeClr val="accent1"/>
          </a:fillRef>
          <a:effectRef idx="1">
            <a:schemeClr val="accent1"/>
          </a:effectRef>
          <a:fontRef idx="minor">
            <a:schemeClr val="dk1"/>
          </a:fontRef>
        </p:style>
        <p:txBody>
          <a:bodyPr>
            <a:noAutofit/>
          </a:bodyPr>
          <a:lstStyle/>
          <a:p>
            <a:pPr>
              <a:defRPr/>
            </a:pP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Financial</a:t>
            </a:r>
            <a:r>
              <a:rPr lang="en-US" sz="3200" b="1" dirty="0" smtClean="0">
                <a:solidFill>
                  <a:schemeClr val="tx1"/>
                </a:solidFill>
                <a:latin typeface="Georgia" pitchFamily="18" charset="0"/>
                <a:cs typeface="Arial" pitchFamily="34" charset="0"/>
              </a:rPr>
              <a:t>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Projection of NU Business plan</a:t>
            </a:r>
          </a:p>
        </p:txBody>
      </p:sp>
      <p:graphicFrame>
        <p:nvGraphicFramePr>
          <p:cNvPr id="4" name="Group 202"/>
          <p:cNvGraphicFramePr>
            <a:graphicFrameLocks noGrp="1"/>
          </p:cNvGraphicFramePr>
          <p:nvPr>
            <p:extLst>
              <p:ext uri="{D42A27DB-BD31-4B8C-83A1-F6EECF244321}">
                <p14:modId xmlns="" xmlns:p14="http://schemas.microsoft.com/office/powerpoint/2010/main" val="429670378"/>
              </p:ext>
            </p:extLst>
          </p:nvPr>
        </p:nvGraphicFramePr>
        <p:xfrm>
          <a:off x="76196" y="762000"/>
          <a:ext cx="8991604" cy="5924640"/>
        </p:xfrm>
        <a:graphic>
          <a:graphicData uri="http://schemas.openxmlformats.org/drawingml/2006/table">
            <a:tbl>
              <a:tblPr/>
              <a:tblGrid>
                <a:gridCol w="2046107"/>
                <a:gridCol w="642300"/>
                <a:gridCol w="817020"/>
                <a:gridCol w="817018"/>
                <a:gridCol w="642300"/>
                <a:gridCol w="758779"/>
                <a:gridCol w="817020"/>
                <a:gridCol w="817020"/>
                <a:gridCol w="817020"/>
                <a:gridCol w="817020"/>
              </a:tblGrid>
              <a:tr h="117034">
                <a:tc rowSpan="2">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600" b="0" i="0" u="none" strike="noStrike" cap="none" normalizeH="0" baseline="0" dirty="0" smtClean="0">
                          <a:ln>
                            <a:noFill/>
                          </a:ln>
                          <a:solidFill>
                            <a:srgbClr val="000000"/>
                          </a:solidFill>
                          <a:effectLst/>
                          <a:latin typeface="Arial" pitchFamily="34" charset="0"/>
                        </a:rPr>
                        <a:t>Particulars</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600" b="0" i="0" u="none" strike="noStrike" cap="none" normalizeH="0" baseline="0" dirty="0" smtClean="0">
                          <a:ln>
                            <a:noFill/>
                          </a:ln>
                          <a:solidFill>
                            <a:srgbClr val="000000"/>
                          </a:solidFill>
                          <a:effectLst/>
                          <a:latin typeface="Arial" pitchFamily="34" charset="0"/>
                        </a:rPr>
                        <a:t>Year 1 (BDT)</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600" b="0" i="0" u="none" strike="noStrike" cap="none" normalizeH="0" baseline="0" dirty="0" smtClean="0">
                          <a:ln>
                            <a:noFill/>
                          </a:ln>
                          <a:solidFill>
                            <a:srgbClr val="000000"/>
                          </a:solidFill>
                          <a:effectLst/>
                          <a:latin typeface="Arial" pitchFamily="34" charset="0"/>
                        </a:rPr>
                        <a:t>Year 2 (BDT)</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600" b="0" i="0" u="none" strike="noStrike" cap="none" normalizeH="0" baseline="0" dirty="0" smtClean="0">
                          <a:ln>
                            <a:noFill/>
                          </a:ln>
                          <a:solidFill>
                            <a:srgbClr val="000000"/>
                          </a:solidFill>
                          <a:effectLst/>
                          <a:latin typeface="Arial" pitchFamily="34" charset="0"/>
                        </a:rPr>
                        <a:t>Year 3(BDT)</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r>
              <a:tr h="201783">
                <a:tc vMerge="1">
                  <a:txBody>
                    <a:bodyPr/>
                    <a:lstStyle/>
                    <a:p>
                      <a:endParaRPr lang="en-US"/>
                    </a:p>
                  </a:txBody>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Daily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Monthly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 Yearly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Daily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 Monthly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 Yearly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Daily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Monthly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200" b="0" i="0" u="none" strike="noStrike" cap="none" normalizeH="0" baseline="0" dirty="0" smtClean="0">
                          <a:ln>
                            <a:noFill/>
                          </a:ln>
                          <a:solidFill>
                            <a:srgbClr val="000000"/>
                          </a:solidFill>
                          <a:effectLst/>
                          <a:latin typeface="Arial" pitchFamily="34" charset="0"/>
                        </a:rPr>
                        <a:t> Yearly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34067">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0" i="0" u="none" strike="noStrike" cap="none" normalizeH="0" baseline="0" dirty="0" smtClean="0">
                          <a:ln>
                            <a:noFill/>
                          </a:ln>
                          <a:solidFill>
                            <a:srgbClr val="000000"/>
                          </a:solidFill>
                          <a:effectLst/>
                          <a:latin typeface="Arial" pitchFamily="34" charset="0"/>
                        </a:rPr>
                        <a:t> Sales (A)</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3,500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1,05,000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12,60,000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3,700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1,11,000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13,32,000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3,900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1,17,000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14,04,000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4067">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0" i="1" u="none" strike="noStrike" cap="none" normalizeH="0" baseline="0" dirty="0" smtClean="0">
                          <a:ln>
                            <a:noFill/>
                          </a:ln>
                          <a:solidFill>
                            <a:srgbClr val="000000"/>
                          </a:solidFill>
                          <a:effectLst/>
                          <a:latin typeface="Arial" pitchFamily="34" charset="0"/>
                        </a:rPr>
                        <a:t> Less: Cost of  Sale (B)</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2,800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84,000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10,08,000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2,960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88,800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10,65,600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3,120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93,600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11,23,200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4067">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0" i="0" u="none" strike="noStrike" cap="none" normalizeH="0" baseline="0" dirty="0" smtClean="0">
                          <a:ln>
                            <a:noFill/>
                          </a:ln>
                          <a:solidFill>
                            <a:srgbClr val="000000"/>
                          </a:solidFill>
                          <a:effectLst/>
                          <a:latin typeface="Arial" pitchFamily="34" charset="0"/>
                        </a:rPr>
                        <a:t>Gross Profit (A-B)=(C) </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700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21,000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2,52,000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740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22,200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2,66,400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780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23,400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2,80,800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266665">
                <a:tc>
                  <a:txBody>
                    <a:bodyPr/>
                    <a:lstStyle/>
                    <a:p>
                      <a:pPr algn="l" fontAlgn="b"/>
                      <a:r>
                        <a:rPr lang="en-US" sz="1300" b="0" i="1" u="none" strike="noStrike" dirty="0">
                          <a:solidFill>
                            <a:srgbClr val="000000"/>
                          </a:solidFill>
                          <a:latin typeface="Calibri"/>
                        </a:rPr>
                        <a:t>Less: </a:t>
                      </a:r>
                      <a:r>
                        <a:rPr lang="en-US" sz="1300" b="0" i="1" u="none" strike="noStrike" dirty="0" smtClean="0">
                          <a:solidFill>
                            <a:srgbClr val="000000"/>
                          </a:solidFill>
                          <a:latin typeface="Calibri"/>
                        </a:rPr>
                        <a:t>Operating</a:t>
                      </a:r>
                      <a:r>
                        <a:rPr lang="en-US" sz="1300" b="0" i="1" u="none" strike="noStrike" baseline="0" dirty="0" smtClean="0">
                          <a:solidFill>
                            <a:srgbClr val="000000"/>
                          </a:solidFill>
                          <a:latin typeface="Calibri"/>
                        </a:rPr>
                        <a:t> Costs</a:t>
                      </a:r>
                      <a:endParaRPr lang="en-US" sz="1300" b="0" i="1"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300" b="0" i="0" u="none" strike="noStrike" dirty="0">
                          <a:solidFill>
                            <a:srgbClr val="000000"/>
                          </a:solidFill>
                          <a:latin typeface="Calibri"/>
                        </a:rPr>
                        <a:t>Electricity </a:t>
                      </a:r>
                      <a:r>
                        <a:rPr lang="en-US" sz="1300" b="0" i="0" u="none" strike="noStrike" dirty="0" smtClean="0">
                          <a:solidFill>
                            <a:srgbClr val="000000"/>
                          </a:solidFill>
                          <a:latin typeface="Calibri"/>
                        </a:rPr>
                        <a:t>bill</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800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9,600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800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9,600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800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9,600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300" b="0" i="0" u="none" strike="noStrike" dirty="0" smtClean="0">
                          <a:solidFill>
                            <a:srgbClr val="000000"/>
                          </a:solidFill>
                          <a:latin typeface="Calibri"/>
                        </a:rPr>
                        <a:t>Generator bill</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500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6,000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500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6,000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500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6,000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300" b="0" i="0" u="none" strike="noStrike" dirty="0">
                          <a:solidFill>
                            <a:srgbClr val="000000"/>
                          </a:solidFill>
                          <a:latin typeface="Calibri"/>
                        </a:rPr>
                        <a:t>Shop Rent </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1,600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19,200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1,600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19,200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1,600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19,200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300" b="0" i="0" u="none" strike="noStrike" dirty="0">
                          <a:solidFill>
                            <a:srgbClr val="000000"/>
                          </a:solidFill>
                          <a:latin typeface="Calibri"/>
                        </a:rPr>
                        <a:t>Night Guard bill</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100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1,200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100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1,200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100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1,200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300" b="0" i="0" u="none" strike="noStrike" baseline="0" dirty="0" smtClean="0">
                          <a:solidFill>
                            <a:srgbClr val="000000"/>
                          </a:solidFill>
                          <a:latin typeface="+mn-lt"/>
                        </a:rPr>
                        <a:t>Mobile bill</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600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7,200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600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7,200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600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7,200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algn="l" fontAlgn="b"/>
                      <a:r>
                        <a:rPr lang="en-US" sz="1300" b="0" i="0" u="none" strike="noStrike" dirty="0" smtClean="0">
                          <a:solidFill>
                            <a:srgbClr val="000000"/>
                          </a:solidFill>
                          <a:latin typeface="Calibri"/>
                        </a:rPr>
                        <a:t>Present salary/Drawings- </a:t>
                      </a:r>
                      <a:r>
                        <a:rPr lang="en-US" sz="1300" b="0" i="0" u="none" strike="noStrike" dirty="0">
                          <a:solidFill>
                            <a:srgbClr val="000000"/>
                          </a:solidFill>
                          <a:latin typeface="Calibri"/>
                        </a:rPr>
                        <a:t>self</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6,000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72,000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6,000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72,000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6,000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72,000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51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000000"/>
                          </a:solidFill>
                          <a:latin typeface="+mn-lt"/>
                        </a:rPr>
                        <a:t>Present salary/Drawings- </a:t>
                      </a:r>
                      <a:r>
                        <a:rPr lang="en-US" sz="1300" b="0" i="0" u="none" strike="noStrike" dirty="0" err="1" smtClean="0">
                          <a:solidFill>
                            <a:srgbClr val="000000"/>
                          </a:solidFill>
                          <a:latin typeface="+mn-lt"/>
                        </a:rPr>
                        <a:t>staf</a:t>
                      </a:r>
                      <a:endParaRPr lang="en-US" sz="1300" b="0" i="0" u="none" strike="noStrike" dirty="0" smtClean="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3,000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36,000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3,000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36,000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3,000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36,000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8633">
                <a:tc>
                  <a:txBody>
                    <a:bodyPr/>
                    <a:lstStyle/>
                    <a:p>
                      <a:pPr algn="l" fontAlgn="b"/>
                      <a:r>
                        <a:rPr lang="en-US" sz="1300" b="0" i="0" u="none" strike="noStrike" dirty="0" smtClean="0">
                          <a:solidFill>
                            <a:srgbClr val="000000"/>
                          </a:solidFill>
                          <a:latin typeface="Calibri"/>
                        </a:rPr>
                        <a:t>Conveyance or Transport</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500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6,000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500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6,000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500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6,000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8633">
                <a:tc>
                  <a:txBody>
                    <a:bodyPr/>
                    <a:lstStyle/>
                    <a:p>
                      <a:pPr algn="l" fontAlgn="b"/>
                      <a:r>
                        <a:rPr lang="en-US" sz="1300" b="0" i="0" u="none" strike="noStrike" dirty="0" smtClean="0">
                          <a:solidFill>
                            <a:srgbClr val="000000"/>
                          </a:solidFill>
                          <a:latin typeface="Calibri"/>
                        </a:rPr>
                        <a:t>Others (fees, Entertainment, TL renew)</a:t>
                      </a:r>
                      <a:endParaRPr lang="en-US" sz="13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600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7,200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600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7,200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600</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7,200</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863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000000"/>
                          </a:solidFill>
                          <a:latin typeface="+mn-lt"/>
                        </a:rPr>
                        <a:t>Non Cash Item:</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863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000000"/>
                          </a:solidFill>
                          <a:latin typeface="+mn-lt"/>
                        </a:rPr>
                        <a:t>Depreciation Expenses</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792</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9,504</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792</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9,504</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792</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400" b="0" i="0" u="none" strike="noStrike" dirty="0" smtClean="0">
                          <a:solidFill>
                            <a:srgbClr val="000000"/>
                          </a:solidFill>
                          <a:latin typeface="Calibri"/>
                        </a:rPr>
                        <a:t>9,504</a:t>
                      </a:r>
                      <a:endParaRPr lang="en-US" sz="14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863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000000"/>
                          </a:solidFill>
                          <a:latin typeface="+mn-lt"/>
                        </a:rPr>
                        <a:t>Total Operating  Cost</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14,492</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1,73,904</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14,492</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1,73,904</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4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14,492</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400" b="0" dirty="0" smtClean="0"/>
                        <a:t>1,73,904</a:t>
                      </a:r>
                      <a:endParaRPr lang="en-US" sz="14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4067">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0" i="1" u="none" strike="noStrike" cap="none" normalizeH="0" baseline="0" dirty="0" smtClean="0">
                          <a:ln>
                            <a:noFill/>
                          </a:ln>
                          <a:solidFill>
                            <a:srgbClr val="000000"/>
                          </a:solidFill>
                          <a:effectLst/>
                          <a:latin typeface="Arial" pitchFamily="34" charset="0"/>
                        </a:rPr>
                        <a:t> Net Profit (C-D) = (E)</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6,508</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78,096</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en-US" sz="1400" dirty="0" smtClean="0">
                          <a:latin typeface="Arial" pitchFamily="34" charset="0"/>
                          <a:cs typeface="Arial" pitchFamily="34" charset="0"/>
                        </a:rPr>
                        <a:t>7,708</a:t>
                      </a:r>
                      <a:endParaRPr lang="en-US" sz="1400" dirty="0">
                        <a:latin typeface="Arial" pitchFamily="34" charset="0"/>
                        <a:cs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92,496</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en-US" sz="1400" dirty="0" smtClean="0">
                          <a:latin typeface="Arial" pitchFamily="34" charset="0"/>
                          <a:cs typeface="Arial" pitchFamily="34" charset="0"/>
                        </a:rPr>
                        <a:t>8,908</a:t>
                      </a:r>
                      <a:endParaRPr lang="en-US" sz="1400" dirty="0">
                        <a:latin typeface="Arial" pitchFamily="34" charset="0"/>
                        <a:cs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1,06,896</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234067">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300" b="1" i="0" u="none" strike="noStrike" cap="none" normalizeH="0" baseline="0" dirty="0" smtClean="0">
                          <a:ln>
                            <a:noFill/>
                          </a:ln>
                          <a:solidFill>
                            <a:srgbClr val="000000"/>
                          </a:solidFill>
                          <a:effectLst/>
                          <a:latin typeface="Arial" pitchFamily="34" charset="0"/>
                        </a:rPr>
                        <a:t> GT payback</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32,000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32,000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32,000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34067">
                <a:tc>
                  <a:txBody>
                    <a:bodyPr/>
                    <a:lstStyle/>
                    <a:p>
                      <a:pPr marL="0" marR="0" lvl="0" indent="0" algn="l" defTabSz="914400" rtl="0" eaLnBrk="1" fontAlgn="b" latinLnBrk="0" hangingPunct="1">
                        <a:lnSpc>
                          <a:spcPct val="100000"/>
                        </a:lnSpc>
                        <a:spcBef>
                          <a:spcPct val="5000"/>
                        </a:spcBef>
                        <a:spcAft>
                          <a:spcPct val="5000"/>
                        </a:spcAft>
                        <a:buClr>
                          <a:schemeClr val="accent1"/>
                        </a:buClr>
                        <a:buSzTx/>
                        <a:buFontTx/>
                        <a:buNone/>
                        <a:tabLst/>
                      </a:pPr>
                      <a:r>
                        <a:rPr kumimoji="0" lang="en-US" sz="1300" b="1" i="0" u="none" strike="noStrike" cap="none" normalizeH="0" baseline="0" dirty="0" smtClean="0">
                          <a:ln>
                            <a:noFill/>
                          </a:ln>
                          <a:solidFill>
                            <a:srgbClr val="000000"/>
                          </a:solidFill>
                          <a:effectLst/>
                          <a:latin typeface="Arial" pitchFamily="34" charset="0"/>
                        </a:rPr>
                        <a:t>  Retained  Income:</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46,096</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60,496</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rPr>
                        <a:t>74,896</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9076</TotalTime>
  <Words>1199</Words>
  <Application>Microsoft Office PowerPoint</Application>
  <PresentationFormat>On-screen Show (4:3)</PresentationFormat>
  <Paragraphs>478</Paragraphs>
  <Slides>31</Slides>
  <Notes>3</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Slide 1</vt:lpstr>
      <vt:lpstr>Slide 2</vt:lpstr>
      <vt:lpstr>Slide 3</vt:lpstr>
      <vt:lpstr>Slide 4</vt:lpstr>
      <vt:lpstr>Proposed Nobin Udyokta business INFO</vt:lpstr>
      <vt:lpstr>Slide 6</vt:lpstr>
      <vt:lpstr>Present &amp; Proposed Investment Breakdown</vt:lpstr>
      <vt:lpstr>INFO ON EXISTING BUSINESS OPERATIONS</vt:lpstr>
      <vt:lpstr>Financial Projection of NU Business plan</vt:lpstr>
      <vt:lpstr>Cash flow projection on  business plan (Rec. &amp; Pay.)</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Emon Livestock Farm</dc:title>
  <dc:creator>anwar</dc:creator>
  <cp:lastModifiedBy>user</cp:lastModifiedBy>
  <cp:revision>1363</cp:revision>
  <dcterms:created xsi:type="dcterms:W3CDTF">2013-07-17T08:10:50Z</dcterms:created>
  <dcterms:modified xsi:type="dcterms:W3CDTF">2017-01-19T05:10:47Z</dcterms:modified>
</cp:coreProperties>
</file>